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  <p:sldMasterId id="2147483656" r:id="rId2"/>
    <p:sldMasterId id="2147483655" r:id="rId3"/>
    <p:sldMasterId id="2147483653" r:id="rId4"/>
    <p:sldMasterId id="2147483651" r:id="rId5"/>
  </p:sldMasterIdLst>
  <p:notesMasterIdLst>
    <p:notesMasterId r:id="rId50"/>
  </p:notesMasterIdLst>
  <p:handoutMasterIdLst>
    <p:handoutMasterId r:id="rId51"/>
  </p:handoutMasterIdLst>
  <p:sldIdLst>
    <p:sldId id="256" r:id="rId6"/>
    <p:sldId id="341" r:id="rId7"/>
    <p:sldId id="257" r:id="rId8"/>
    <p:sldId id="262" r:id="rId9"/>
    <p:sldId id="258" r:id="rId10"/>
    <p:sldId id="344" r:id="rId11"/>
    <p:sldId id="303" r:id="rId12"/>
    <p:sldId id="304" r:id="rId13"/>
    <p:sldId id="346" r:id="rId14"/>
    <p:sldId id="345" r:id="rId15"/>
    <p:sldId id="342" r:id="rId16"/>
    <p:sldId id="347" r:id="rId17"/>
    <p:sldId id="369" r:id="rId18"/>
    <p:sldId id="348" r:id="rId19"/>
    <p:sldId id="371" r:id="rId20"/>
    <p:sldId id="372" r:id="rId21"/>
    <p:sldId id="326" r:id="rId22"/>
    <p:sldId id="260" r:id="rId23"/>
    <p:sldId id="329" r:id="rId24"/>
    <p:sldId id="268" r:id="rId25"/>
    <p:sldId id="349" r:id="rId26"/>
    <p:sldId id="353" r:id="rId27"/>
    <p:sldId id="368" r:id="rId28"/>
    <p:sldId id="354" r:id="rId29"/>
    <p:sldId id="355" r:id="rId30"/>
    <p:sldId id="356" r:id="rId31"/>
    <p:sldId id="370" r:id="rId32"/>
    <p:sldId id="357" r:id="rId33"/>
    <p:sldId id="358" r:id="rId34"/>
    <p:sldId id="359" r:id="rId35"/>
    <p:sldId id="360" r:id="rId36"/>
    <p:sldId id="350" r:id="rId37"/>
    <p:sldId id="362" r:id="rId38"/>
    <p:sldId id="363" r:id="rId39"/>
    <p:sldId id="364" r:id="rId40"/>
    <p:sldId id="311" r:id="rId41"/>
    <p:sldId id="261" r:id="rId42"/>
    <p:sldId id="332" r:id="rId43"/>
    <p:sldId id="351" r:id="rId44"/>
    <p:sldId id="365" r:id="rId45"/>
    <p:sldId id="366" r:id="rId46"/>
    <p:sldId id="367" r:id="rId47"/>
    <p:sldId id="352" r:id="rId48"/>
    <p:sldId id="340" r:id="rId4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0000"/>
    <a:srgbClr val="00664B"/>
    <a:srgbClr val="AFAFAF"/>
    <a:srgbClr val="F7FF00"/>
    <a:srgbClr val="057A41"/>
    <a:srgbClr val="AF0000"/>
    <a:srgbClr val="0033CC"/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7935" autoAdjust="0"/>
  </p:normalViewPr>
  <p:slideViewPr>
    <p:cSldViewPr>
      <p:cViewPr varScale="1">
        <p:scale>
          <a:sx n="68" d="100"/>
          <a:sy n="68" d="100"/>
        </p:scale>
        <p:origin x="-474" y="-90"/>
      </p:cViewPr>
      <p:guideLst>
        <p:guide orient="horz" pos="14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9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8" Type="http://schemas.openxmlformats.org/officeDocument/2006/relationships/slide" Target="slides/slide3.xml"/><Relationship Id="rId51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CHAPTER 19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5988553-7EC9-433E-9762-7EF7908A39E4}" type="datetime1">
              <a:rPr lang="en-US"/>
              <a:pPr>
                <a:defRPr/>
              </a:pPr>
              <a:t>2/25/2013</a:t>
            </a:fld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1D9E8A5-BB37-44FB-8792-AE0E1A235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CHAPTER 19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8973691-B620-4BE5-91ED-C3ECB9E76C79}" type="datetime1">
              <a:rPr lang="en-US"/>
              <a:pPr>
                <a:defRPr/>
              </a:pPr>
              <a:t>2/25/2013</a:t>
            </a:fld>
            <a:endParaRPr lang="en-US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A17B143-DAFA-4C68-B1CC-6202AC0392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51EC9-8066-4886-B224-514FA05990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B54BF-6869-4B11-B6A2-ABE22429B9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BBE9B6-690D-4297-AB2D-B5A25BBA9B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D4DA28-82E4-4D5D-B10B-29E000AE63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04720-DFD3-4647-A5D0-D9250741D7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9AE7E-8FCD-481F-B666-27562F943B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0DADA-0C79-455B-891E-865377F95F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532DE-B649-4BF8-B55E-116BDF7AE3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23E04-21FD-499C-958C-CCBE14FA64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9BA0D8-C773-4090-8421-AA5596F65C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A77BC-79CC-490E-A44F-C5A35BD015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3190E-85BC-472A-867D-6F4BA66D0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AD6A1-A635-4186-BE97-334783D2FD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B0A05-8C1F-4536-BCAD-06836F16C7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107E4-1FB9-486C-9827-CB74CAA2C9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3C522-D25B-4C6A-8863-FEA7E3E3C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AA113-C41F-4B4A-82EB-A78EF7097C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6FDCA-F7F1-4816-898E-02D0BB3AA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B9206-C5BD-4619-8B02-0FEB8B01E2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27317-0513-4A72-BC6A-8883B0D301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5B7F4-7B7A-49B9-9688-2E99AF028E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E323A-050E-4259-88E4-333379629B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4B7E9-45D2-40E3-896D-A05379672B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39243-1EA3-45B3-BB7C-DB1FA03167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F97E64-F5D9-459F-BA16-95F5819163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5B663-6AB5-4C7F-8BF4-B963F76E4C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452E9-9DF8-4F74-863E-7EB4497170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Text Box 13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77A9EBB-A1BE-4C1A-8226-89638EE808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00036C0-7CC0-43CF-944A-2DA6017F7A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BFAFF51-0593-4843-8D7E-E80D9AADF6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99D7C5D-18BC-4C67-A2FB-974A2E2E4E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248C091-95D9-4D31-A2C3-196AAED885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6F37D12-47DF-4424-8846-52C69C2D29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F2935-A8E3-4E54-93B3-C8B24B4A14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53CD7F8-B373-44E9-A4D6-C35C925645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45CCE2E-3E21-4CB6-9745-93BCB693A3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4E2668-532D-4C3B-B478-1227F36312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30582C3-7375-40BE-B227-438EA43B57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584A405-3C8D-424F-A906-4D2F9F7329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3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7" name="Text Box 9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8" name="Picture 10" descr="DecaPrepMed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600">
                <a:latin typeface="Arial" charset="0"/>
              </a:rPr>
              <a:t>Slide </a:t>
            </a:r>
            <a:fld id="{E5949330-8085-4587-A8F6-3A58BEB64B1F}" type="slidenum">
              <a:rPr lang="en-US" sz="1600">
                <a:latin typeface="Arial" charset="0"/>
              </a:rPr>
              <a:pPr>
                <a:defRPr/>
              </a:pPr>
              <a:t>‹#›</a:t>
            </a:fld>
            <a:endParaRPr lang="en-US" sz="1600">
              <a:latin typeface="Arial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600">
                <a:latin typeface="Arial" charset="0"/>
              </a:rPr>
              <a:t>Chapter 3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</a:t>
            </a: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8BA9369-7AE6-4181-B52C-B2F4DD1B18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38B5FD5-CF82-4E60-A383-2C221B656D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FF6E386-71E7-4998-AA23-677CBAA5C3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F8DBBA9-FF9C-42C4-9B26-6FA5BB9B37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CD7B36B-8919-4A05-8F35-317713422C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F18C9-6944-4137-A571-75A97CC3DB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A10BE26-9673-4DE5-91FE-18B33E2E45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71C646D-3E8B-4373-898A-68C480E5D3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19250EF-6013-4EB3-A99C-13E1B382E9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FC8A51A3-A1A0-4E33-A4E5-2A8F43E5BD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5CC37DB-89E2-47BE-8A42-3822324E53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0D3F9DA-672F-40AC-9D54-319C53DA93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4B0A9-803A-4B64-ADEF-7C3416FD11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A296F-F00C-4255-A77E-FD24BCFFDA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57752-3E4D-407B-8C0B-924DD016DB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22DC9-8B7D-493D-A21D-27A074626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AF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6100ECE-09FE-4D28-8EF8-0D15BF0453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9" r:id="rId2"/>
    <p:sldLayoutId id="2147484000" r:id="rId3"/>
    <p:sldLayoutId id="2147484001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AF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46CB63D-303B-4A59-AAE6-01498B2D24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AF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2D6DB75-8CAF-4B36-970A-1845C8A992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AF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9" name="Rectangle 7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0" name="Rectangle 8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1" name="Rectangle 9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1259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7EABD8A5-3752-4271-88CA-14436DCD51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5964" name="Text Box 12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5965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5966" name="Rectangle 14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1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38" r:id="rId9"/>
    <p:sldLayoutId id="2147484039" r:id="rId10"/>
    <p:sldLayoutId id="2147484040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AF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7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88" name="Rectangle 8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89" name="Rectangle 9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3382340C-0CCC-41EB-9543-1ACE39614C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2892" name="Text Box 12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2893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5129" name="Picture 15" descr="DecaPrepMed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American%20Wholesalers%20and%20Distributors%20Directory&amp;source=images&amp;cd=&amp;cad=rja&amp;docid=eYQhA0zuWGRNDM&amp;tbnid=7z6otN08tHsvzM:&amp;ved=0CAUQjRw&amp;url=http://www.ebay.com/ctg/American-Wholesalers-and-Distributors-Directory-Gale-2012-Paperback-/109036702&amp;ei=ZZkSUeS1FKfH0QHV24DIDg&amp;bvm=bv.41934586,d.dmQ&amp;psig=AFQjCNFm_hYDhcawArWbfWRlEkL2Hocrtw&amp;ust=1360259808421129" TargetMode="External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hyperlink" Target="http://www.google.com/url?sa=i&amp;rct=j&amp;q=Thomas+Register&amp;source=images&amp;cd=&amp;cad=rja&amp;docid=1rA7XpLdpmnYWM&amp;tbnid=K2ysR642TylnNM:&amp;ved=0CAUQjRw&amp;url=http://en.wikipedia.org/wiki/Thomas_Register&amp;ei=0JkSUd6BFqGZ0QHz3YD4Ag&amp;bvm=bv.41934586,d.dmQ&amp;psig=AFQjCNFqnUmgMBfQHhQeZk1ocf-a1naMCA&amp;ust=1360259867035752" TargetMode="Externa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609850"/>
          </a:xfrm>
        </p:spPr>
        <p:txBody>
          <a:bodyPr/>
          <a:lstStyle/>
          <a:p>
            <a:pPr eaLnBrk="1" hangingPunct="1"/>
            <a:r>
              <a:rPr lang="en-US" sz="6000" smtClean="0">
                <a:solidFill>
                  <a:schemeClr val="tx1"/>
                </a:solidFill>
              </a:rPr>
              <a:t>Entrepreneurship </a:t>
            </a:r>
            <a:br>
              <a:rPr lang="en-US" sz="6000" smtClean="0">
                <a:solidFill>
                  <a:schemeClr val="tx1"/>
                </a:solidFill>
              </a:rPr>
            </a:br>
            <a:r>
              <a:rPr lang="en-US" sz="6000" smtClean="0">
                <a:solidFill>
                  <a:schemeClr val="tx1"/>
                </a:solidFill>
              </a:rPr>
              <a:t>Chapter 6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4400" smtClean="0"/>
              <a:t>Distribution, Promotion, and Selling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14FE96-D86A-43B9-9157-94C02B9AEDCB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Distribute Goods and Services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05800" cy="4876800"/>
          </a:xfrm>
        </p:spPr>
        <p:txBody>
          <a:bodyPr/>
          <a:lstStyle/>
          <a:p>
            <a:pPr eaLnBrk="1" hangingPunct="1"/>
            <a:r>
              <a:rPr lang="en-US" b="1" i="1" u="sng" smtClean="0"/>
              <a:t>Manufacturing Businesses</a:t>
            </a:r>
          </a:p>
          <a:p>
            <a:pPr lvl="1" eaLnBrk="1" hangingPunct="1"/>
            <a:r>
              <a:rPr lang="en-US" smtClean="0"/>
              <a:t>Don’t usually sell directly to consumers</a:t>
            </a:r>
          </a:p>
          <a:p>
            <a:pPr lvl="1" eaLnBrk="1" hangingPunct="1"/>
            <a:r>
              <a:rPr lang="en-US" smtClean="0"/>
              <a:t>Make their products &amp; sell to other businesses</a:t>
            </a:r>
          </a:p>
          <a:p>
            <a:pPr lvl="1" eaLnBrk="1" hangingPunct="1"/>
            <a:r>
              <a:rPr lang="en-US" smtClean="0"/>
              <a:t>Some will distribute their products very broadly and use many channels </a:t>
            </a:r>
          </a:p>
          <a:p>
            <a:pPr lvl="1" eaLnBrk="1" hangingPunct="1"/>
            <a:r>
              <a:rPr lang="en-US" smtClean="0"/>
              <a:t>Some will distribute through </a:t>
            </a:r>
            <a:br>
              <a:rPr lang="en-US" smtClean="0"/>
            </a:br>
            <a:r>
              <a:rPr lang="en-US" smtClean="0"/>
              <a:t>select outlets only</a:t>
            </a:r>
            <a:br>
              <a:rPr lang="en-US" smtClean="0"/>
            </a:br>
            <a:endParaRPr lang="en-US" sz="2000" smtClean="0"/>
          </a:p>
          <a:p>
            <a:pPr lvl="1" eaLnBrk="1" hangingPunct="1"/>
            <a:r>
              <a:rPr lang="en-US" smtClean="0"/>
              <a:t>Cosmetics </a:t>
            </a:r>
          </a:p>
          <a:p>
            <a:pPr lvl="2" eaLnBrk="1" hangingPunct="1"/>
            <a:r>
              <a:rPr lang="en-US" sz="2000" smtClean="0"/>
              <a:t>High End </a:t>
            </a:r>
            <a:r>
              <a:rPr lang="en-US" sz="2000" smtClean="0">
                <a:sym typeface="Wingdings" pitchFamily="2" charset="2"/>
              </a:rPr>
              <a:t> Exclusive Department Stores</a:t>
            </a:r>
          </a:p>
          <a:p>
            <a:pPr lvl="2" eaLnBrk="1" hangingPunct="1"/>
            <a:r>
              <a:rPr lang="en-US" sz="2000" smtClean="0">
                <a:sym typeface="Wingdings" pitchFamily="2" charset="2"/>
              </a:rPr>
              <a:t>Inexpensive  Discount Stores &amp; Drugstores</a:t>
            </a:r>
            <a:endParaRPr lang="en-US" sz="2000" smtClean="0"/>
          </a:p>
        </p:txBody>
      </p:sp>
      <p:pic>
        <p:nvPicPr>
          <p:cNvPr id="17413" name="Picture 5" descr="Manufacturing / Production / Operations Job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886200"/>
            <a:ext cx="3000375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459153-3EF4-4956-9665-A494B6EE8449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Physical Distribution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382000" cy="3581400"/>
          </a:xfrm>
        </p:spPr>
        <p:txBody>
          <a:bodyPr/>
          <a:lstStyle/>
          <a:p>
            <a:pPr eaLnBrk="1" hangingPunct="1"/>
            <a:r>
              <a:rPr lang="en-US" smtClean="0"/>
              <a:t>Physical Distribution includes:</a:t>
            </a:r>
            <a:br>
              <a:rPr lang="en-US" smtClean="0"/>
            </a:br>
            <a:endParaRPr lang="en-US" sz="1200" smtClean="0"/>
          </a:p>
          <a:p>
            <a:pPr lvl="1" eaLnBrk="1" hangingPunct="1"/>
            <a:r>
              <a:rPr lang="en-US" sz="3200" smtClean="0"/>
              <a:t>Transportation</a:t>
            </a:r>
          </a:p>
          <a:p>
            <a:pPr lvl="1" eaLnBrk="1" hangingPunct="1"/>
            <a:r>
              <a:rPr lang="en-US" sz="3200" smtClean="0"/>
              <a:t>Product Storage and Handling</a:t>
            </a:r>
          </a:p>
          <a:p>
            <a:pPr lvl="1" eaLnBrk="1" hangingPunct="1"/>
            <a:r>
              <a:rPr lang="en-US" sz="3200" smtClean="0"/>
              <a:t>Packaging</a:t>
            </a:r>
            <a:r>
              <a:rPr lang="en-US" smtClean="0"/>
              <a:t/>
            </a:r>
            <a:br>
              <a:rPr lang="en-US" smtClean="0"/>
            </a:br>
            <a:endParaRPr lang="en-US" sz="1200" smtClean="0"/>
          </a:p>
          <a:p>
            <a:pPr eaLnBrk="1" hangingPunct="1">
              <a:buFontTx/>
              <a:buNone/>
            </a:pPr>
            <a:r>
              <a:rPr lang="en-US" smtClean="0"/>
              <a:t>	 of products within a channel of distribution.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z="2800" smtClean="0"/>
              <a:t>(Next 3 slides…)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06C5A0-5A2A-4EE3-869E-228BBCEF1872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en-US" smtClean="0"/>
              <a:t>Physical Distribution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4953000"/>
          </a:xfrm>
        </p:spPr>
        <p:txBody>
          <a:bodyPr/>
          <a:lstStyle/>
          <a:p>
            <a:pPr eaLnBrk="1" hangingPunct="1"/>
            <a:r>
              <a:rPr lang="en-US" b="1" i="1" u="sng" smtClean="0"/>
              <a:t>Transportation</a:t>
            </a:r>
          </a:p>
          <a:p>
            <a:pPr lvl="1" eaLnBrk="1" hangingPunct="1"/>
            <a:r>
              <a:rPr lang="en-US" smtClean="0"/>
              <a:t>Consider what and where you are shipping</a:t>
            </a:r>
          </a:p>
          <a:p>
            <a:pPr lvl="1" eaLnBrk="1" hangingPunct="1"/>
            <a:r>
              <a:rPr lang="en-US" smtClean="0"/>
              <a:t>Perishables need refrigeration &amp; speed</a:t>
            </a:r>
          </a:p>
          <a:p>
            <a:pPr lvl="1" eaLnBrk="1" hangingPunct="1"/>
            <a:r>
              <a:rPr lang="en-US" smtClean="0"/>
              <a:t>Airplane, Railroad, Ship, Truck, Combination</a:t>
            </a:r>
            <a:br>
              <a:rPr lang="en-US" smtClean="0"/>
            </a:br>
            <a:endParaRPr lang="en-US" sz="1200" smtClean="0"/>
          </a:p>
        </p:txBody>
      </p:sp>
      <p:pic>
        <p:nvPicPr>
          <p:cNvPr id="19461" name="Picture 7" descr="C:\Users\jsundlin\AppData\Local\Microsoft\Windows\Temporary Internet Files\Content.IE5\JUFR2GF8\MC9003898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2514600" cy="175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8" descr="C:\Users\jsundlin\AppData\Local\Microsoft\Windows\Temporary Internet Files\Content.IE5\LKQBTLF8\MC90032095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4584700"/>
            <a:ext cx="2514600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9" descr="C:\Users\jsundlin\AppData\Local\Microsoft\Windows\Temporary Internet Files\Content.IE5\JUFR2GF8\MC90033199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581400"/>
            <a:ext cx="2286000" cy="229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10" descr="C:\Users\jsundlin\AppData\Local\Microsoft\Windows\Temporary Internet Files\Content.IE5\EF1AETK0\MC900434835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44196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D641E52-6E66-43AE-A06C-EF47E17AF8C1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en-US" smtClean="0"/>
              <a:t>Physical Distribution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4953000"/>
          </a:xfrm>
        </p:spPr>
        <p:txBody>
          <a:bodyPr/>
          <a:lstStyle/>
          <a:p>
            <a:pPr eaLnBrk="1" hangingPunct="1"/>
            <a:r>
              <a:rPr lang="en-US" b="1" i="1" u="sng" smtClean="0"/>
              <a:t>Product Storage and Handling</a:t>
            </a:r>
          </a:p>
          <a:p>
            <a:pPr lvl="1" eaLnBrk="1" hangingPunct="1"/>
            <a:r>
              <a:rPr lang="en-US" smtClean="0"/>
              <a:t>Efficient storage allows </a:t>
            </a:r>
            <a:br>
              <a:rPr lang="en-US" smtClean="0"/>
            </a:br>
            <a:r>
              <a:rPr lang="en-US" smtClean="0"/>
              <a:t>the channels to balance </a:t>
            </a:r>
            <a:br>
              <a:rPr lang="en-US" smtClean="0"/>
            </a:br>
            <a:r>
              <a:rPr lang="en-US" smtClean="0"/>
              <a:t>supply and demand of </a:t>
            </a:r>
            <a:br>
              <a:rPr lang="en-US" smtClean="0"/>
            </a:br>
            <a:r>
              <a:rPr lang="en-US" smtClean="0"/>
              <a:t>the products.</a:t>
            </a:r>
          </a:p>
          <a:p>
            <a:pPr lvl="4" eaLnBrk="1" hangingPunct="1"/>
            <a:endParaRPr lang="en-US" smtClean="0"/>
          </a:p>
          <a:p>
            <a:pPr lvl="1" eaLnBrk="1" hangingPunct="1"/>
            <a:r>
              <a:rPr lang="en-US" smtClean="0"/>
              <a:t>Adds to cost of product, </a:t>
            </a:r>
            <a:br>
              <a:rPr lang="en-US" smtClean="0"/>
            </a:br>
            <a:r>
              <a:rPr lang="en-US" smtClean="0"/>
              <a:t>risk of damage or theft</a:t>
            </a:r>
          </a:p>
          <a:p>
            <a:pPr lvl="4" eaLnBrk="1" hangingPunct="1"/>
            <a:endParaRPr lang="en-US" smtClean="0"/>
          </a:p>
          <a:p>
            <a:pPr lvl="1" eaLnBrk="1" hangingPunct="1"/>
            <a:r>
              <a:rPr lang="en-US" smtClean="0"/>
              <a:t>Stored in warehouses </a:t>
            </a:r>
            <a:br>
              <a:rPr lang="en-US" smtClean="0"/>
            </a:br>
            <a:r>
              <a:rPr lang="en-US" smtClean="0"/>
              <a:t>at various channels</a:t>
            </a:r>
          </a:p>
        </p:txBody>
      </p:sp>
      <p:pic>
        <p:nvPicPr>
          <p:cNvPr id="20485" name="Picture 5" descr="C:\Users\jsundlin\AppData\Local\Microsoft\Windows\Temporary Internet Files\Content.IE5\JUFR2GF8\MC90023070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2825" y="2209800"/>
            <a:ext cx="432117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15B675-2EB5-4070-B65B-FC0084EB9138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en-US" smtClean="0"/>
              <a:t>Physical Distribution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i="1" u="sng" smtClean="0"/>
              <a:t>Packaging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Designed to protect the product from the time it is produced until it is consumed.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Protected from being damaged/destroyed which would result in loss of money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Depends on product, shipping &amp; destination</a:t>
            </a:r>
            <a:br>
              <a:rPr lang="en-US" smtClean="0"/>
            </a:br>
            <a:r>
              <a:rPr lang="en-US" sz="200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b="1" i="1" u="sng" smtClean="0"/>
              <a:t>Receiving Goods to Sell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All types of businesses must receive goods from suppliers even if they don’t sell them to consumers (office supplies, raw materials)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91200" cy="1143000"/>
          </a:xfrm>
        </p:spPr>
        <p:txBody>
          <a:bodyPr/>
          <a:lstStyle/>
          <a:p>
            <a:r>
              <a:rPr lang="en-US" smtClean="0"/>
              <a:t>Where can you </a:t>
            </a:r>
            <a:br>
              <a:rPr lang="en-US" smtClean="0"/>
            </a:br>
            <a:r>
              <a:rPr lang="en-US" smtClean="0"/>
              <a:t>find information?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 smtClean="0"/>
              <a:t>Directories that list suppliers and </a:t>
            </a:r>
            <a:br>
              <a:rPr lang="en-US" sz="2800" dirty="0" smtClean="0"/>
            </a:br>
            <a:r>
              <a:rPr lang="en-US" sz="2800" dirty="0" smtClean="0"/>
              <a:t>manufacturers for a wide range </a:t>
            </a:r>
            <a:br>
              <a:rPr lang="en-US" sz="2800" dirty="0" smtClean="0"/>
            </a:br>
            <a:r>
              <a:rPr lang="en-US" sz="2800" dirty="0" smtClean="0"/>
              <a:t>of industries</a:t>
            </a:r>
          </a:p>
          <a:p>
            <a:pPr>
              <a:defRPr/>
            </a:pPr>
            <a:r>
              <a:rPr lang="en-US" sz="2800" dirty="0" smtClean="0"/>
              <a:t>Magazines for specific industries</a:t>
            </a:r>
          </a:p>
          <a:p>
            <a:pPr>
              <a:defRPr/>
            </a:pPr>
            <a:r>
              <a:rPr lang="en-US" sz="2800" dirty="0" smtClean="0"/>
              <a:t>The Internet</a:t>
            </a:r>
          </a:p>
          <a:p>
            <a:pPr>
              <a:defRPr/>
            </a:pPr>
            <a:r>
              <a:rPr lang="en-US" sz="2800" dirty="0" smtClean="0"/>
              <a:t>Publications include:</a:t>
            </a:r>
          </a:p>
          <a:p>
            <a:pPr lvl="1">
              <a:defRPr/>
            </a:pPr>
            <a:r>
              <a:rPr lang="en-US" sz="2400" dirty="0" smtClean="0">
                <a:ea typeface="+mn-ea"/>
                <a:cs typeface="+mn-cs"/>
              </a:rPr>
              <a:t> The American Wholesalers </a:t>
            </a:r>
            <a:br>
              <a:rPr lang="en-US" sz="2400" dirty="0" smtClean="0">
                <a:ea typeface="+mn-ea"/>
                <a:cs typeface="+mn-cs"/>
              </a:rPr>
            </a:br>
            <a:r>
              <a:rPr lang="en-US" sz="2400" dirty="0" smtClean="0">
                <a:ea typeface="+mn-ea"/>
                <a:cs typeface="+mn-cs"/>
              </a:rPr>
              <a:t>and Distributors Directory </a:t>
            </a:r>
          </a:p>
          <a:p>
            <a:pPr lvl="1">
              <a:defRPr/>
            </a:pPr>
            <a:r>
              <a:rPr lang="en-US" sz="2400" dirty="0" smtClean="0">
                <a:ea typeface="+mn-ea"/>
                <a:cs typeface="+mn-cs"/>
              </a:rPr>
              <a:t>The Thomas Register</a:t>
            </a:r>
            <a:endParaRPr lang="en-US" sz="2400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4B37E91-7AAB-4F5B-A99D-A5F2F3B51114}" type="slidenum">
              <a:rPr lang="en-US" smtClean="0"/>
              <a:pPr/>
              <a:t>15</a:t>
            </a:fld>
            <a:endParaRPr lang="en-US" smtClean="0"/>
          </a:p>
        </p:txBody>
      </p:sp>
      <p:pic>
        <p:nvPicPr>
          <p:cNvPr id="22533" name="Picture 2" descr="C:\Users\jsundlin\AppData\Local\Microsoft\Windows\Temporary Internet Files\Content.IE5\GE1GA0F6\MC90030023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0"/>
            <a:ext cx="2590800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 descr="http://i.ebayimg.com/t/American-Wholesalers-and-Distributors-Directory-Gale-2012-Paperback/00/$(KGrHqZ,!iQE+nHT5uj4BP9l54eCoQ~~_35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737878">
            <a:off x="6999288" y="3189288"/>
            <a:ext cx="15684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8" descr="http://upload.wikimedia.org/wikipedia/en/b/b7/ThomasRegister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744339">
            <a:off x="5613400" y="3773488"/>
            <a:ext cx="1371600" cy="275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5-Point Star 8"/>
          <p:cNvSpPr/>
          <p:nvPr/>
        </p:nvSpPr>
        <p:spPr>
          <a:xfrm>
            <a:off x="7848600" y="579120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/>
              <a:t>6.1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Benefits Gained 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r>
              <a:rPr lang="en-US" sz="2800" b="1" i="1" smtClean="0"/>
              <a:t>Improves economic efficiency</a:t>
            </a:r>
          </a:p>
          <a:p>
            <a:r>
              <a:rPr lang="en-US" sz="2800" b="1" i="1" smtClean="0"/>
              <a:t>Results in a better assortment of products for consumers</a:t>
            </a:r>
          </a:p>
          <a:p>
            <a:r>
              <a:rPr lang="en-US" sz="2800" b="1" i="1" smtClean="0"/>
              <a:t>Helps make transactions routine</a:t>
            </a:r>
          </a:p>
          <a:p>
            <a:r>
              <a:rPr lang="en-US" sz="2800" b="1" i="1" smtClean="0"/>
              <a:t>Makes it easier for consumers to find goods and services. </a:t>
            </a:r>
          </a:p>
          <a:p>
            <a:pPr>
              <a:buFontTx/>
              <a:buNone/>
            </a:pPr>
            <a:endParaRPr lang="en-US" sz="2800" b="1" i="1" smtClean="0"/>
          </a:p>
          <a:p>
            <a:r>
              <a:rPr lang="en-US" sz="2400" b="1" i="1" smtClean="0"/>
              <a:t>Example: Georgia Peach Farmer uses an intermediary to sell  produce to Midwest customers (where few peaches are grown).   Consumers know grocery store has peaches; No searching for local growers.  Grocery store = routine transaction. </a:t>
            </a:r>
            <a:endParaRPr lang="en-US" sz="200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815548C-C6AA-4E53-9CFE-C81E37650FB1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9" name="5-Point Star 8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/>
              <a:t>6.1</a:t>
            </a:r>
          </a:p>
        </p:txBody>
      </p:sp>
      <p:pic>
        <p:nvPicPr>
          <p:cNvPr id="23558" name="Picture 2" descr="C:\Users\jsundlin\AppData\Local\Microsoft\Windows\Temporary Internet Files\Content.IE5\QHETRDYM\MC90043690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3810000"/>
            <a:ext cx="14097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E4AA8D9-0C1B-4779-BCEA-D4501E76A17F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en-US" smtClean="0"/>
              <a:t>Checkpoint Questions</a:t>
            </a:r>
          </a:p>
        </p:txBody>
      </p:sp>
      <p:sp>
        <p:nvSpPr>
          <p:cNvPr id="78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u="sng" smtClean="0"/>
              <a:t>What are the 4 basic options of channels of distribution?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    </a:t>
            </a:r>
            <a:r>
              <a:rPr lang="en-US" sz="2400" b="1" smtClean="0"/>
              <a:t>#1 M</a:t>
            </a:r>
            <a:r>
              <a:rPr lang="en-US" sz="2400" b="1" smtClean="0">
                <a:sym typeface="Wingdings" pitchFamily="2" charset="2"/>
              </a:rPr>
              <a:t>C                 #3 MWRC </a:t>
            </a:r>
            <a:br>
              <a:rPr lang="en-US" sz="2400" b="1" smtClean="0">
                <a:sym typeface="Wingdings" pitchFamily="2" charset="2"/>
              </a:rPr>
            </a:br>
            <a:r>
              <a:rPr lang="en-US" sz="2400" b="1" smtClean="0">
                <a:sym typeface="Wingdings" pitchFamily="2" charset="2"/>
              </a:rPr>
              <a:t>#2 MRC           #4 MAWRC</a:t>
            </a:r>
            <a:br>
              <a:rPr lang="en-US" sz="2400" b="1" smtClean="0">
                <a:sym typeface="Wingdings" pitchFamily="2" charset="2"/>
              </a:rPr>
            </a:br>
            <a:r>
              <a:rPr lang="en-US" sz="2400" smtClean="0">
                <a:sym typeface="Wingdings" pitchFamily="2" charset="2"/>
              </a:rPr>
              <a:t> </a:t>
            </a: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u="sng" smtClean="0"/>
              <a:t>Why are channels of distribution different for different types of businesses?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    </a:t>
            </a:r>
            <a:r>
              <a:rPr lang="en-US" sz="2400" b="1" smtClean="0"/>
              <a:t>Distribution needs are based on size of market, type of product/service, and customer needs &amp; wants.</a:t>
            </a:r>
            <a:r>
              <a:rPr lang="en-US" sz="2400" smtClean="0"/>
              <a:t/>
            </a:r>
            <a:br>
              <a:rPr lang="en-US" sz="2400" smtClean="0"/>
            </a:b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u="sng" smtClean="0"/>
              <a:t>What factors are important to consider in the physical distribution of products?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400" smtClean="0"/>
              <a:t>    </a:t>
            </a:r>
            <a:r>
              <a:rPr lang="en-US" sz="2400" b="1" smtClean="0"/>
              <a:t>#1 Transportation           #2 Product Storage Handling #3 Packaging Needs </a:t>
            </a:r>
          </a:p>
          <a:p>
            <a:pPr eaLnBrk="1" hangingPunct="1">
              <a:lnSpc>
                <a:spcPct val="90000"/>
              </a:lnSpc>
            </a:pPr>
            <a:endParaRPr lang="en-US" sz="2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8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88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8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88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48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-Point Star 5"/>
          <p:cNvSpPr/>
          <p:nvPr/>
        </p:nvSpPr>
        <p:spPr>
          <a:xfrm>
            <a:off x="228600" y="556260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/>
              <a:t>6.2</a:t>
            </a:r>
          </a:p>
        </p:txBody>
      </p:sp>
      <p:sp>
        <p:nvSpPr>
          <p:cNvPr id="256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C13EFAA-A24F-47C5-83CC-009FE616705E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600" smtClean="0">
                <a:solidFill>
                  <a:schemeClr val="tx1"/>
                </a:solidFill>
              </a:rPr>
              <a:t>The Marketing Mix - Promotion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686800" cy="47545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400" smtClean="0"/>
              <a:t>Section 6-2 </a:t>
            </a:r>
          </a:p>
          <a:p>
            <a:pPr eaLnBrk="1" hangingPunct="1"/>
            <a:r>
              <a:rPr lang="en-US" sz="4000" smtClean="0"/>
              <a:t>Goals:</a:t>
            </a:r>
            <a:br>
              <a:rPr lang="en-US" sz="4000" smtClean="0"/>
            </a:br>
            <a:endParaRPr lang="en-US" sz="2000" smtClean="0"/>
          </a:p>
          <a:p>
            <a:pPr lvl="1" eaLnBrk="1" hangingPunct="1"/>
            <a:r>
              <a:rPr lang="en-US" smtClean="0"/>
              <a:t>List the many forms of advertising and discuss the advantages and disadvantages of each. </a:t>
            </a:r>
            <a:br>
              <a:rPr lang="en-US" smtClean="0"/>
            </a:br>
            <a:endParaRPr lang="en-US" sz="2000" smtClean="0"/>
          </a:p>
          <a:p>
            <a:pPr lvl="1" eaLnBrk="1" hangingPunct="1"/>
            <a:r>
              <a:rPr lang="en-US" smtClean="0"/>
              <a:t>Define publicity and describe ways to use publicity as a promotional tool.</a:t>
            </a:r>
          </a:p>
          <a:p>
            <a:pPr lvl="1" eaLnBrk="1" hangingPunct="1"/>
            <a:endParaRPr lang="en-US" smtClean="0"/>
          </a:p>
          <a:p>
            <a:pPr lvl="2" eaLnBrk="1" hangingPunct="1">
              <a:buFontTx/>
              <a:buNone/>
            </a:pPr>
            <a:r>
              <a:rPr lang="en-US" smtClean="0"/>
              <a:t>  Nearly every slide has a </a:t>
            </a:r>
            <a:br>
              <a:rPr lang="en-US" smtClean="0"/>
            </a:br>
            <a:r>
              <a:rPr lang="en-US" smtClean="0"/>
              <a:t>workbook answer on it this time. </a:t>
            </a:r>
          </a:p>
        </p:txBody>
      </p:sp>
      <p:pic>
        <p:nvPicPr>
          <p:cNvPr id="25606" name="Picture 5" descr="C:\Users\jsundlin\AppData\Local\Microsoft\Windows\Temporary Internet Files\Content.IE5\7L3CP0YS\MC90043476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4343400"/>
            <a:ext cx="3200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2AB887A-5AC4-41A8-9505-1DCD93D3AEE9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Focus on Small Business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3886200"/>
          </a:xfrm>
        </p:spPr>
        <p:txBody>
          <a:bodyPr/>
          <a:lstStyle/>
          <a:p>
            <a:pPr eaLnBrk="1" hangingPunct="1"/>
            <a:r>
              <a:rPr lang="en-US" sz="3600" smtClean="0"/>
              <a:t>Do you think Chachi’s idea for an opening day promotion ids a good one? Why or Why Not?</a:t>
            </a:r>
            <a:br>
              <a:rPr lang="en-US" sz="3600" smtClean="0"/>
            </a:br>
            <a:endParaRPr lang="en-US" sz="3600" smtClean="0"/>
          </a:p>
          <a:p>
            <a:pPr eaLnBrk="1" hangingPunct="1"/>
            <a:r>
              <a:rPr lang="en-US" sz="3600" smtClean="0"/>
              <a:t>Can you suggest some alternative promotions that Chachi might use?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B2F5A5-4460-45D6-B8C6-0F6E854C9858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Marketing Mix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648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i="1" u="sng" smtClean="0"/>
              <a:t>Marketing Mix</a:t>
            </a:r>
          </a:p>
          <a:p>
            <a:pPr lvl="1" eaLnBrk="1" hangingPunct="1"/>
            <a:r>
              <a:rPr lang="en-US" smtClean="0"/>
              <a:t>Helps meet customer needs and enables the business to earn a profit.</a:t>
            </a:r>
            <a:br>
              <a:rPr lang="en-US" smtClean="0"/>
            </a:br>
            <a:endParaRPr lang="en-US" sz="1400" smtClean="0"/>
          </a:p>
          <a:p>
            <a:pPr lvl="1" eaLnBrk="1" hangingPunct="1"/>
            <a:r>
              <a:rPr lang="en-US" smtClean="0"/>
              <a:t>reaching target market through a blend of:</a:t>
            </a:r>
            <a:br>
              <a:rPr lang="en-US" smtClean="0"/>
            </a:br>
            <a:endParaRPr lang="en-US" sz="1400" smtClean="0"/>
          </a:p>
          <a:p>
            <a:pPr lvl="2" eaLnBrk="1" hangingPunct="1"/>
            <a:r>
              <a:rPr lang="en-US" smtClean="0"/>
              <a:t>Product                        </a:t>
            </a:r>
            <a:r>
              <a:rPr lang="en-US" i="1" smtClean="0"/>
              <a:t>Chapter 5</a:t>
            </a:r>
          </a:p>
          <a:p>
            <a:pPr lvl="2" eaLnBrk="1" hangingPunct="1"/>
            <a:r>
              <a:rPr lang="en-US" smtClean="0"/>
              <a:t>Price </a:t>
            </a:r>
            <a:br>
              <a:rPr lang="en-US" smtClean="0"/>
            </a:br>
            <a:endParaRPr lang="en-US" sz="1400" smtClean="0"/>
          </a:p>
          <a:p>
            <a:pPr lvl="2" eaLnBrk="1" hangingPunct="1"/>
            <a:r>
              <a:rPr lang="en-US" b="1" smtClean="0">
                <a:solidFill>
                  <a:srgbClr val="0033CC"/>
                </a:solidFill>
              </a:rPr>
              <a:t>Distribution</a:t>
            </a:r>
            <a:r>
              <a:rPr lang="en-US" smtClean="0"/>
              <a:t>                </a:t>
            </a:r>
            <a:r>
              <a:rPr lang="en-US" i="1" smtClean="0"/>
              <a:t>Chapter 6</a:t>
            </a:r>
          </a:p>
          <a:p>
            <a:pPr lvl="2" eaLnBrk="1" hangingPunct="1"/>
            <a:r>
              <a:rPr lang="en-US" b="1" smtClean="0">
                <a:solidFill>
                  <a:srgbClr val="0033CC"/>
                </a:solidFill>
              </a:rPr>
              <a:t>Promotion </a:t>
            </a:r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4191000"/>
            <a:ext cx="25209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CA89DAC-969A-46BA-BA8F-E869609DE69E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Promotional Strategies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686800" cy="4419600"/>
          </a:xfrm>
        </p:spPr>
        <p:txBody>
          <a:bodyPr/>
          <a:lstStyle/>
          <a:p>
            <a:pPr eaLnBrk="1" hangingPunct="1"/>
            <a:r>
              <a:rPr lang="en-US" smtClean="0"/>
              <a:t>You will have to promote your business to </a:t>
            </a:r>
            <a:r>
              <a:rPr lang="en-US" i="1" u="sng" smtClean="0"/>
              <a:t>make customers aware </a:t>
            </a:r>
            <a:r>
              <a:rPr lang="en-US" smtClean="0"/>
              <a:t>of the benefits of buying from you.</a:t>
            </a:r>
            <a:br>
              <a:rPr lang="en-US" smtClean="0"/>
            </a:br>
            <a:endParaRPr lang="en-US" sz="1200" smtClean="0"/>
          </a:p>
          <a:p>
            <a:pPr eaLnBrk="1" hangingPunct="1"/>
            <a:r>
              <a:rPr lang="en-US" smtClean="0"/>
              <a:t>Promotion can take many forms:</a:t>
            </a:r>
          </a:p>
          <a:p>
            <a:pPr lvl="1" eaLnBrk="1" hangingPunct="1"/>
            <a:r>
              <a:rPr lang="en-US" sz="2400" smtClean="0"/>
              <a:t>Advertising, Publicity, Personal Selling, Sales Promotion</a:t>
            </a:r>
            <a:r>
              <a:rPr lang="en-US" smtClean="0"/>
              <a:t/>
            </a:r>
            <a:br>
              <a:rPr lang="en-US" smtClean="0"/>
            </a:br>
            <a:endParaRPr lang="en-US" sz="1200" smtClean="0"/>
          </a:p>
          <a:p>
            <a:pPr eaLnBrk="1" hangingPunct="1"/>
            <a:r>
              <a:rPr lang="en-US" smtClean="0"/>
              <a:t>Promotional Mix – strategy created by adopting a blend of some, if not all the forms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DBC65A8-CBD6-4815-B1BA-E68260A0D0F8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/>
          <a:lstStyle/>
          <a:p>
            <a:pPr eaLnBrk="1" hangingPunct="1"/>
            <a:r>
              <a:rPr lang="en-US" sz="4000" smtClean="0"/>
              <a:t>Promotional Strategies</a:t>
            </a:r>
            <a:br>
              <a:rPr lang="en-US" sz="4000" smtClean="0"/>
            </a:br>
            <a:endParaRPr lang="en-US" sz="4000" smtClean="0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4419600"/>
          </a:xfrm>
        </p:spPr>
        <p:txBody>
          <a:bodyPr/>
          <a:lstStyle/>
          <a:p>
            <a:pPr eaLnBrk="1" hangingPunct="1"/>
            <a:r>
              <a:rPr lang="en-US" b="1" i="1" u="sng" smtClean="0"/>
              <a:t>Advertising</a:t>
            </a:r>
            <a:r>
              <a:rPr lang="en-US" smtClean="0"/>
              <a:t>: a paid form of communication sent out by a business about a product.</a:t>
            </a:r>
          </a:p>
          <a:p>
            <a:pPr lvl="4" eaLnBrk="1" hangingPunct="1"/>
            <a:endParaRPr lang="en-US" smtClean="0"/>
          </a:p>
          <a:p>
            <a:pPr eaLnBrk="1" hangingPunct="1"/>
            <a:r>
              <a:rPr lang="en-US" smtClean="0"/>
              <a:t>Keeps your product in the public’s eye by creating a sense of awareness.</a:t>
            </a:r>
          </a:p>
          <a:p>
            <a:pPr lvl="4" eaLnBrk="1" hangingPunct="1"/>
            <a:endParaRPr lang="en-US" smtClean="0"/>
          </a:p>
          <a:p>
            <a:pPr eaLnBrk="1" hangingPunct="1"/>
            <a:r>
              <a:rPr lang="en-US" smtClean="0"/>
              <a:t>Choose your </a:t>
            </a:r>
            <a:br>
              <a:rPr lang="en-US" smtClean="0"/>
            </a:br>
            <a:r>
              <a:rPr lang="en-US" smtClean="0"/>
              <a:t>message carefully </a:t>
            </a:r>
          </a:p>
        </p:txBody>
      </p:sp>
      <p:pic>
        <p:nvPicPr>
          <p:cNvPr id="28677" name="Picture 5" descr="http://business.phillipmartin.info/la_advertisin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6413" y="4191000"/>
            <a:ext cx="4827587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3CEFC6B-CB9C-4785-B9A3-8F244DFCE892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020763"/>
          </a:xfrm>
        </p:spPr>
        <p:txBody>
          <a:bodyPr/>
          <a:lstStyle/>
          <a:p>
            <a:pPr eaLnBrk="1" hangingPunct="1"/>
            <a:r>
              <a:rPr lang="en-US" smtClean="0"/>
              <a:t>Online Advertising</a:t>
            </a:r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5029200"/>
          </a:xfrm>
        </p:spPr>
        <p:txBody>
          <a:bodyPr/>
          <a:lstStyle/>
          <a:p>
            <a:pPr eaLnBrk="1" hangingPunct="1"/>
            <a:r>
              <a:rPr lang="en-US" sz="2800" smtClean="0"/>
              <a:t>Types of Online Advertising:</a:t>
            </a:r>
            <a:br>
              <a:rPr lang="en-US" sz="2800" smtClean="0"/>
            </a:br>
            <a:endParaRPr lang="en-US" sz="800" smtClean="0"/>
          </a:p>
          <a:p>
            <a:pPr lvl="1" eaLnBrk="1" hangingPunct="1"/>
            <a:r>
              <a:rPr lang="en-US" sz="2200" b="1" u="sng" smtClean="0"/>
              <a:t>Banner Ad</a:t>
            </a:r>
            <a:r>
              <a:rPr lang="en-US" sz="2200" smtClean="0"/>
              <a:t>: graphic image or animation displayed within a rectangular box across top or down the side of a web page.</a:t>
            </a:r>
          </a:p>
          <a:p>
            <a:pPr lvl="4" eaLnBrk="1" hangingPunct="1"/>
            <a:endParaRPr lang="en-US" sz="1400" smtClean="0"/>
          </a:p>
          <a:p>
            <a:pPr lvl="1" eaLnBrk="1" hangingPunct="1"/>
            <a:r>
              <a:rPr lang="en-US" sz="2200" b="1" u="sng" smtClean="0"/>
              <a:t>Floating Ad</a:t>
            </a:r>
            <a:r>
              <a:rPr lang="en-US" sz="2200" smtClean="0"/>
              <a:t>: An ad which moves across the screen or floats above the page content.</a:t>
            </a:r>
          </a:p>
          <a:p>
            <a:pPr lvl="4" eaLnBrk="1" hangingPunct="1"/>
            <a:endParaRPr lang="en-US" sz="1400" smtClean="0"/>
          </a:p>
          <a:p>
            <a:pPr lvl="1" eaLnBrk="1" hangingPunct="1"/>
            <a:r>
              <a:rPr lang="en-US" sz="2200" b="1" u="sng" smtClean="0"/>
              <a:t>Wallpaper Ad</a:t>
            </a:r>
            <a:r>
              <a:rPr lang="en-US" sz="2200" smtClean="0"/>
              <a:t>: an ad which changes the background of the page being viewed.</a:t>
            </a:r>
          </a:p>
          <a:p>
            <a:pPr lvl="4" eaLnBrk="1" hangingPunct="1"/>
            <a:endParaRPr lang="en-US" sz="1400" smtClean="0"/>
          </a:p>
          <a:p>
            <a:pPr lvl="1" eaLnBrk="1" hangingPunct="1"/>
            <a:r>
              <a:rPr lang="en-US" sz="2200" b="1" u="sng" smtClean="0"/>
              <a:t>Trick Banner</a:t>
            </a:r>
            <a:r>
              <a:rPr lang="en-US" sz="2200" smtClean="0"/>
              <a:t>: a banner ad that looks like a dialog box with buttons, often appearing like an error message or alert.</a:t>
            </a:r>
          </a:p>
          <a:p>
            <a:pPr lvl="4" eaLnBrk="1" hangingPunct="1"/>
            <a:endParaRPr lang="en-US" sz="1400" smtClean="0"/>
          </a:p>
          <a:p>
            <a:pPr lvl="1" eaLnBrk="1" hangingPunct="1"/>
            <a:r>
              <a:rPr lang="en-US" sz="2200" b="1" u="sng" smtClean="0"/>
              <a:t>Pop-Up Ad</a:t>
            </a:r>
            <a:r>
              <a:rPr lang="en-US" sz="2200" smtClean="0"/>
              <a:t>: a new window that opens in front of the current one, displaying an advertisement.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4EB55A0-8FAC-4175-AE5F-6811DF4554C2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/>
          <a:lstStyle/>
          <a:p>
            <a:pPr eaLnBrk="1" hangingPunct="1"/>
            <a:r>
              <a:rPr lang="en-US" smtClean="0"/>
              <a:t>Online Advertising</a:t>
            </a:r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686800" cy="4648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Paying for Online Advertising:</a:t>
            </a:r>
            <a:br>
              <a:rPr lang="en-US" dirty="0" smtClean="0"/>
            </a:br>
            <a:endParaRPr lang="en-US" sz="900" dirty="0" smtClean="0"/>
          </a:p>
          <a:p>
            <a:pPr lvl="1" eaLnBrk="1" hangingPunct="1">
              <a:defRPr/>
            </a:pPr>
            <a:r>
              <a:rPr lang="en-US" sz="2600" b="1" u="sng" dirty="0" smtClean="0"/>
              <a:t>Cost per Mil (CPM)</a:t>
            </a:r>
            <a:r>
              <a:rPr lang="en-US" sz="2600" dirty="0" smtClean="0"/>
              <a:t>: exposure of the message </a:t>
            </a:r>
          </a:p>
          <a:p>
            <a:pPr lvl="1" eaLnBrk="1" hangingPunct="1">
              <a:defRPr/>
            </a:pPr>
            <a:r>
              <a:rPr lang="en-US" sz="2600" b="1" u="sng" dirty="0" smtClean="0"/>
              <a:t>Cost per Click (CPC)</a:t>
            </a:r>
            <a:r>
              <a:rPr lang="en-US" sz="2600" dirty="0" smtClean="0"/>
              <a:t>: number of user clicks on Ad</a:t>
            </a:r>
          </a:p>
          <a:p>
            <a:pPr lvl="1" eaLnBrk="1" hangingPunct="1">
              <a:defRPr/>
            </a:pPr>
            <a:r>
              <a:rPr lang="en-US" sz="2600" b="1" u="sng" dirty="0" smtClean="0"/>
              <a:t>Cost per Action (CPA)</a:t>
            </a:r>
            <a:r>
              <a:rPr lang="en-US" sz="2600" dirty="0" smtClean="0"/>
              <a:t>: user completing form, registering for newsletter or some other action.</a:t>
            </a:r>
            <a:br>
              <a:rPr lang="en-US" sz="2600" dirty="0" smtClean="0"/>
            </a:br>
            <a:endParaRPr lang="en-US" sz="1200" dirty="0" smtClean="0"/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b="1" u="sng" dirty="0" smtClean="0">
                <a:ea typeface="+mn-ea"/>
                <a:cs typeface="+mn-cs"/>
              </a:rPr>
              <a:t>Disadvantages:</a:t>
            </a:r>
          </a:p>
          <a:p>
            <a:pPr lvl="2" eaLnBrk="1" hangingPunct="1">
              <a:defRPr/>
            </a:pPr>
            <a:r>
              <a:rPr lang="en-US" sz="2200" dirty="0" smtClean="0"/>
              <a:t>Abuse – spamming: sending mass bulk emails</a:t>
            </a:r>
          </a:p>
          <a:p>
            <a:pPr lvl="2" eaLnBrk="1" hangingPunct="1">
              <a:defRPr/>
            </a:pPr>
            <a:r>
              <a:rPr lang="en-US" sz="2200" dirty="0" smtClean="0"/>
              <a:t>Excessive use of pop-ups, flashy banners and spam has cause internet users to block these advertisements.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9891CFA-16F1-478C-BDD0-A26CD93DFB98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/>
          <a:lstStyle/>
          <a:p>
            <a:pPr eaLnBrk="1" hangingPunct="1"/>
            <a:r>
              <a:rPr lang="en-US" smtClean="0"/>
              <a:t>Television Advertising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686800" cy="4419600"/>
          </a:xfrm>
        </p:spPr>
        <p:txBody>
          <a:bodyPr/>
          <a:lstStyle/>
          <a:p>
            <a:pPr eaLnBrk="1" hangingPunct="1"/>
            <a:r>
              <a:rPr lang="en-US" smtClean="0"/>
              <a:t>TV Promotions reach millions every day.</a:t>
            </a:r>
            <a:br>
              <a:rPr lang="en-US" smtClean="0"/>
            </a:br>
            <a:endParaRPr lang="en-US" sz="1200" smtClean="0"/>
          </a:p>
          <a:p>
            <a:pPr eaLnBrk="1" hangingPunct="1"/>
            <a:r>
              <a:rPr lang="en-US" smtClean="0"/>
              <a:t>Best way to reach large numbers quickly.</a:t>
            </a:r>
            <a:br>
              <a:rPr lang="en-US" smtClean="0"/>
            </a:br>
            <a:endParaRPr lang="en-US" sz="1200" smtClean="0"/>
          </a:p>
          <a:p>
            <a:pPr eaLnBrk="1" hangingPunct="1"/>
            <a:r>
              <a:rPr lang="en-US" smtClean="0"/>
              <a:t>Commercials and Paid Ads (Infomercials)</a:t>
            </a:r>
            <a:br>
              <a:rPr lang="en-US" smtClean="0"/>
            </a:br>
            <a:endParaRPr lang="en-US" sz="2000" smtClean="0"/>
          </a:p>
          <a:p>
            <a:pPr eaLnBrk="1" hangingPunct="1">
              <a:lnSpc>
                <a:spcPct val="90000"/>
              </a:lnSpc>
            </a:pPr>
            <a:r>
              <a:rPr lang="en-US" sz="2800" b="1" u="sng" smtClean="0"/>
              <a:t>Disadvantages:</a:t>
            </a:r>
          </a:p>
          <a:p>
            <a:pPr lvl="1" eaLnBrk="1" hangingPunct="1"/>
            <a:r>
              <a:rPr lang="en-US" smtClean="0"/>
              <a:t>Very expensive</a:t>
            </a:r>
          </a:p>
          <a:p>
            <a:pPr lvl="1" eaLnBrk="1" hangingPunct="1"/>
            <a:r>
              <a:rPr lang="en-US" smtClean="0"/>
              <a:t>Reach too broad of an audience </a:t>
            </a:r>
          </a:p>
        </p:txBody>
      </p:sp>
      <p:pic>
        <p:nvPicPr>
          <p:cNvPr id="31749" name="Picture 5" descr="C:\Users\jsundlin\AppData\Local\Microsoft\Windows\Temporary Internet Files\Content.IE5\EF1AETK0\MC90018616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4019550"/>
            <a:ext cx="28956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042CE1-6FBC-480D-93D0-0C6D43762A5E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6477000" cy="1249363"/>
          </a:xfrm>
        </p:spPr>
        <p:txBody>
          <a:bodyPr/>
          <a:lstStyle/>
          <a:p>
            <a:pPr eaLnBrk="1" hangingPunct="1"/>
            <a:r>
              <a:rPr lang="en-US" smtClean="0"/>
              <a:t>Radio Advertising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6868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Less expensive that television promotion</a:t>
            </a:r>
            <a:br>
              <a:rPr lang="en-US" smtClean="0"/>
            </a:br>
            <a:endParaRPr lang="en-US" sz="1200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More certain you are reaching target market</a:t>
            </a:r>
            <a:br>
              <a:rPr lang="en-US" smtClean="0"/>
            </a:br>
            <a:endParaRPr lang="en-US" sz="1200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Radio Stations tend to narrow down the target market for you</a:t>
            </a:r>
            <a:br>
              <a:rPr lang="en-US" smtClean="0"/>
            </a:br>
            <a:endParaRPr lang="en-US" sz="1200" smtClean="0"/>
          </a:p>
          <a:p>
            <a:pPr eaLnBrk="1" hangingPunct="1">
              <a:lnSpc>
                <a:spcPct val="90000"/>
              </a:lnSpc>
            </a:pPr>
            <a:r>
              <a:rPr lang="en-US" sz="2800" b="1" u="sng" smtClean="0"/>
              <a:t>Disadvantages: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Purely audio, no visuals of your product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Listeners may not remember what they hear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Listeners may change station at commercials </a:t>
            </a:r>
          </a:p>
        </p:txBody>
      </p:sp>
      <p:pic>
        <p:nvPicPr>
          <p:cNvPr id="32773" name="Picture 4" descr="C:\Users\jsundlin\AppData\Local\Microsoft\Windows\Temporary Internet Files\Content.IE5\JUFR2GF8\MC900441794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-304800"/>
            <a:ext cx="2590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790DA7E-096A-4DF3-9D41-0E2B895A331F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/>
          <a:lstStyle/>
          <a:p>
            <a:pPr eaLnBrk="1" hangingPunct="1"/>
            <a:r>
              <a:rPr lang="en-US" smtClean="0"/>
              <a:t>Newspaper</a:t>
            </a:r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686800" cy="4572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Single largest form of advertising in U.S.</a:t>
            </a:r>
            <a:br>
              <a:rPr lang="en-US" sz="2800" dirty="0" smtClean="0"/>
            </a:br>
            <a:endParaRPr lang="en-US" sz="500" dirty="0" smtClean="0"/>
          </a:p>
          <a:p>
            <a:pPr eaLnBrk="1" hangingPunct="1">
              <a:defRPr/>
            </a:pPr>
            <a:r>
              <a:rPr lang="en-US" sz="2800" dirty="0" smtClean="0"/>
              <a:t>Relatively inexpensive</a:t>
            </a:r>
            <a:br>
              <a:rPr lang="en-US" sz="2800" dirty="0" smtClean="0"/>
            </a:br>
            <a:endParaRPr lang="en-US" sz="500" dirty="0" smtClean="0"/>
          </a:p>
          <a:p>
            <a:pPr eaLnBrk="1" hangingPunct="1">
              <a:defRPr/>
            </a:pPr>
            <a:r>
              <a:rPr lang="en-US" sz="2800" dirty="0" smtClean="0"/>
              <a:t>Targets a limited geographic area</a:t>
            </a:r>
            <a:br>
              <a:rPr lang="en-US" sz="2800" dirty="0" smtClean="0"/>
            </a:br>
            <a:endParaRPr lang="en-US" sz="500" dirty="0" smtClean="0"/>
          </a:p>
          <a:p>
            <a:pPr eaLnBrk="1" hangingPunct="1">
              <a:defRPr/>
            </a:pPr>
            <a:r>
              <a:rPr lang="en-US" sz="2800" dirty="0" smtClean="0"/>
              <a:t>Reaches large number of people</a:t>
            </a:r>
            <a:br>
              <a:rPr lang="en-US" sz="2800" dirty="0" smtClean="0"/>
            </a:br>
            <a:endParaRPr lang="en-US" sz="1600" dirty="0" smtClean="0"/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b="1" u="sng" dirty="0" smtClean="0">
                <a:ea typeface="+mn-ea"/>
                <a:cs typeface="+mn-cs"/>
              </a:rPr>
              <a:t>Disadvantages:</a:t>
            </a:r>
          </a:p>
          <a:p>
            <a:pPr lvl="1" eaLnBrk="1" hangingPunct="1">
              <a:defRPr/>
            </a:pPr>
            <a:r>
              <a:rPr lang="en-US" sz="2400" dirty="0" smtClean="0"/>
              <a:t>More people looking to Internet, less newspaper</a:t>
            </a:r>
          </a:p>
          <a:p>
            <a:pPr lvl="1" eaLnBrk="1" hangingPunct="1">
              <a:defRPr/>
            </a:pPr>
            <a:r>
              <a:rPr lang="en-US" sz="2400" dirty="0" smtClean="0"/>
              <a:t>May be paying to reach thousands outside of your target</a:t>
            </a:r>
          </a:p>
          <a:p>
            <a:pPr lvl="1" eaLnBrk="1" hangingPunct="1">
              <a:defRPr/>
            </a:pPr>
            <a:r>
              <a:rPr lang="en-US" sz="2400" dirty="0" smtClean="0"/>
              <a:t>A lot of competition advertised right next to you.</a:t>
            </a:r>
          </a:p>
        </p:txBody>
      </p:sp>
      <p:pic>
        <p:nvPicPr>
          <p:cNvPr id="33797" name="Picture 5" descr="C:\Users\jsundlin\AppData\Local\Microsoft\Windows\Temporary Internet Files\Content.IE5\N2PGMTO6\MC90037106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6863" y="0"/>
            <a:ext cx="2338387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F69800D-80A8-403A-900D-AF7CFEAC51E6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/>
          <a:lstStyle/>
          <a:p>
            <a:pPr eaLnBrk="1" hangingPunct="1"/>
            <a:r>
              <a:rPr lang="en-US" smtClean="0"/>
              <a:t>Telephone Directory Advertising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686800" cy="45720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List of phone numbers of people &amp; businesses</a:t>
            </a:r>
          </a:p>
          <a:p>
            <a:pPr eaLnBrk="1" hangingPunct="1">
              <a:defRPr/>
            </a:pPr>
            <a:r>
              <a:rPr lang="en-US" sz="2800" dirty="0" smtClean="0"/>
              <a:t>Directory ads will appear on a page </a:t>
            </a:r>
            <a:br>
              <a:rPr lang="en-US" sz="2800" dirty="0" smtClean="0"/>
            </a:br>
            <a:r>
              <a:rPr lang="en-US" sz="2800" dirty="0" smtClean="0"/>
              <a:t>near the listing and phone number.</a:t>
            </a:r>
          </a:p>
          <a:p>
            <a:pPr eaLnBrk="1" hangingPunct="1">
              <a:defRPr/>
            </a:pPr>
            <a:r>
              <a:rPr lang="en-US" sz="2800" dirty="0" smtClean="0"/>
              <a:t>Similar to Newspaper Ads</a:t>
            </a:r>
          </a:p>
          <a:p>
            <a:pPr eaLnBrk="1" hangingPunct="1">
              <a:defRPr/>
            </a:pPr>
            <a:r>
              <a:rPr lang="en-US" sz="2800" dirty="0" smtClean="0"/>
              <a:t>Used repeatedly</a:t>
            </a:r>
            <a:br>
              <a:rPr lang="en-US" sz="2800" dirty="0" smtClean="0"/>
            </a:br>
            <a:endParaRPr lang="en-US" sz="1600" dirty="0" smtClean="0"/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b="1" u="sng" dirty="0" smtClean="0">
                <a:ea typeface="+mn-ea"/>
                <a:cs typeface="+mn-cs"/>
              </a:rPr>
              <a:t>Disadvantages:</a:t>
            </a:r>
          </a:p>
          <a:p>
            <a:pPr lvl="1" eaLnBrk="1" hangingPunct="1">
              <a:defRPr/>
            </a:pPr>
            <a:r>
              <a:rPr lang="en-US" sz="2400" dirty="0" smtClean="0"/>
              <a:t>Lack of persuasion in a listing</a:t>
            </a:r>
          </a:p>
          <a:p>
            <a:pPr lvl="1" eaLnBrk="1" hangingPunct="1">
              <a:defRPr/>
            </a:pPr>
            <a:r>
              <a:rPr lang="en-US" sz="2400" dirty="0" smtClean="0"/>
              <a:t>Listed next to competition</a:t>
            </a:r>
          </a:p>
          <a:p>
            <a:pPr lvl="1" eaLnBrk="1" hangingPunct="1">
              <a:defRPr/>
            </a:pPr>
            <a:r>
              <a:rPr lang="en-US" sz="2400" dirty="0" smtClean="0"/>
              <a:t>May already know what business they were looking for</a:t>
            </a:r>
          </a:p>
        </p:txBody>
      </p:sp>
      <p:pic>
        <p:nvPicPr>
          <p:cNvPr id="34821" name="Picture 5" descr="C:\Users\jsundlin\AppData\Local\Microsoft\Windows\Temporary Internet Files\Content.IE5\JUFR2GF8\MC90043386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22098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B3373A-1AE1-46ED-B199-980BF4E05ED6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6248400" cy="1249363"/>
          </a:xfrm>
        </p:spPr>
        <p:txBody>
          <a:bodyPr/>
          <a:lstStyle/>
          <a:p>
            <a:pPr eaLnBrk="1" hangingPunct="1"/>
            <a:r>
              <a:rPr lang="en-US" smtClean="0"/>
              <a:t>Direct-Mail Advertising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686800" cy="4800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Direct-Mail advertising includes:</a:t>
            </a:r>
          </a:p>
          <a:p>
            <a:pPr lvl="1" eaLnBrk="1" hangingPunct="1">
              <a:defRPr/>
            </a:pPr>
            <a:r>
              <a:rPr lang="en-US" dirty="0" smtClean="0"/>
              <a:t>Fliers, catalogs, letters &amp; other correspondence sent to target customers through mail.</a:t>
            </a:r>
            <a:br>
              <a:rPr lang="en-US" dirty="0" smtClean="0"/>
            </a:br>
            <a:endParaRPr lang="en-US" sz="1200" dirty="0" smtClean="0"/>
          </a:p>
          <a:p>
            <a:pPr eaLnBrk="1" hangingPunct="1">
              <a:defRPr/>
            </a:pPr>
            <a:r>
              <a:rPr lang="en-US" dirty="0" smtClean="0"/>
              <a:t>Purchase mailing list which fit your target</a:t>
            </a:r>
          </a:p>
          <a:p>
            <a:pPr lvl="1" eaLnBrk="1" hangingPunct="1">
              <a:defRPr/>
            </a:pPr>
            <a:r>
              <a:rPr lang="en-US" sz="2400" dirty="0" smtClean="0"/>
              <a:t>Companies specialize in maintaining targeted mailing lists and sell them to businesses</a:t>
            </a:r>
            <a:br>
              <a:rPr lang="en-US" sz="2400" dirty="0" smtClean="0"/>
            </a:br>
            <a:endParaRPr lang="en-US" sz="1200" dirty="0" smtClean="0"/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b="1" u="sng" dirty="0" smtClean="0"/>
              <a:t>Disadvantages:</a:t>
            </a:r>
          </a:p>
          <a:p>
            <a:pPr lvl="1" eaLnBrk="1" hangingPunct="1">
              <a:defRPr/>
            </a:pPr>
            <a:r>
              <a:rPr lang="en-US" dirty="0" smtClean="0"/>
              <a:t>Only Effective </a:t>
            </a:r>
            <a:r>
              <a:rPr lang="en-US" b="1" i="1" u="sng" dirty="0" smtClean="0"/>
              <a:t>IF</a:t>
            </a:r>
            <a:r>
              <a:rPr lang="en-US" dirty="0" smtClean="0"/>
              <a:t> people read it!</a:t>
            </a:r>
          </a:p>
          <a:p>
            <a:pPr lvl="1" eaLnBrk="1" hangingPunct="1">
              <a:defRPr/>
            </a:pPr>
            <a:r>
              <a:rPr lang="en-US" dirty="0" smtClean="0"/>
              <a:t>Sometime considered – “Junk Mail”</a:t>
            </a:r>
          </a:p>
        </p:txBody>
      </p:sp>
      <p:pic>
        <p:nvPicPr>
          <p:cNvPr id="35845" name="Picture 10" descr="http://www.clker.com/cliparts/4/2/1/c/1194985875176225709870a012.svg.m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6213" y="152400"/>
            <a:ext cx="2617787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AE0F77C-3B95-4922-9C9A-80A8A0E82BDC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249363"/>
          </a:xfrm>
        </p:spPr>
        <p:txBody>
          <a:bodyPr/>
          <a:lstStyle/>
          <a:p>
            <a:pPr eaLnBrk="1" hangingPunct="1"/>
            <a:r>
              <a:rPr lang="en-US" smtClean="0"/>
              <a:t>Magazine Advertising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686800" cy="4876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Magazines are an excellent way to aim products at specific markets</a:t>
            </a:r>
            <a:br>
              <a:rPr lang="en-US" dirty="0" smtClean="0"/>
            </a:br>
            <a:endParaRPr lang="en-US" sz="2000" dirty="0" smtClean="0"/>
          </a:p>
          <a:p>
            <a:pPr eaLnBrk="1" hangingPunct="1">
              <a:defRPr/>
            </a:pPr>
            <a:r>
              <a:rPr lang="en-US" dirty="0" smtClean="0"/>
              <a:t>Fitness magazine – equipment &amp; apparel </a:t>
            </a:r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sz="3200" dirty="0" smtClean="0">
                <a:ea typeface="+mn-ea"/>
                <a:cs typeface="+mn-cs"/>
              </a:rPr>
              <a:t>Teen magazine – cosmetics, clothing, shoes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b="1" u="sng" dirty="0" smtClean="0"/>
              <a:t>Disadvantages:</a:t>
            </a:r>
          </a:p>
          <a:p>
            <a:pPr lvl="1" eaLnBrk="1" hangingPunct="1">
              <a:defRPr/>
            </a:pPr>
            <a:r>
              <a:rPr lang="en-US" dirty="0" smtClean="0"/>
              <a:t>Most magazine are </a:t>
            </a:r>
            <a:br>
              <a:rPr lang="en-US" dirty="0" smtClean="0"/>
            </a:br>
            <a:r>
              <a:rPr lang="en-US" dirty="0" smtClean="0"/>
              <a:t>nationally distributed;</a:t>
            </a:r>
            <a:br>
              <a:rPr lang="en-US" dirty="0" smtClean="0"/>
            </a:br>
            <a:r>
              <a:rPr lang="en-US" dirty="0" smtClean="0"/>
              <a:t>Not good for limited </a:t>
            </a:r>
            <a:br>
              <a:rPr lang="en-US" dirty="0" smtClean="0"/>
            </a:br>
            <a:r>
              <a:rPr lang="en-US" dirty="0" smtClean="0"/>
              <a:t>geographic selling </a:t>
            </a:r>
          </a:p>
        </p:txBody>
      </p:sp>
      <p:pic>
        <p:nvPicPr>
          <p:cNvPr id="36869" name="Picture 9" descr="http://a3.espncdn.com/i/insider/insidermagindex/mag_04162012_289x3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707291">
            <a:off x="5049838" y="4040188"/>
            <a:ext cx="1963737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7" descr="http://img2.timeinc.net/people/i/2011/news/110425/jennifer-lopez-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92014">
            <a:off x="6908800" y="4013200"/>
            <a:ext cx="2019300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881517-0BA3-4151-9279-56EADBB82923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The Marketing Mix – Distribution</a:t>
            </a:r>
            <a:r>
              <a:rPr lang="en-US" sz="480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86800" cy="46482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400" smtClean="0"/>
              <a:t>Section 6-1 </a:t>
            </a:r>
          </a:p>
          <a:p>
            <a:pPr eaLnBrk="1" hangingPunct="1"/>
            <a:r>
              <a:rPr lang="en-US" sz="4400" smtClean="0"/>
              <a:t>Goals:</a:t>
            </a:r>
          </a:p>
          <a:p>
            <a:pPr lvl="1" eaLnBrk="1" hangingPunct="1"/>
            <a:r>
              <a:rPr lang="en-US" smtClean="0"/>
              <a:t>Describe the four basic options of channels of distribution. </a:t>
            </a:r>
            <a:endParaRPr lang="en-US" sz="4000" smtClean="0"/>
          </a:p>
          <a:p>
            <a:pPr lvl="1" eaLnBrk="1" hangingPunct="1"/>
            <a:r>
              <a:rPr lang="en-US" smtClean="0"/>
              <a:t>Apply channels of distribution to the specific needs of various types of businesses.</a:t>
            </a:r>
          </a:p>
          <a:p>
            <a:pPr lvl="1" eaLnBrk="1" hangingPunct="1"/>
            <a:r>
              <a:rPr lang="en-US" smtClean="0"/>
              <a:t>List factors to consider in the physical distribution of products. </a:t>
            </a:r>
          </a:p>
        </p:txBody>
      </p:sp>
      <p:pic>
        <p:nvPicPr>
          <p:cNvPr id="10245" name="Picture 5" descr="C:\Users\jsundlin\AppData\Local\Microsoft\Windows\Temporary Internet Files\Content.IE5\N2PGMTO6\MC90005679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5376863"/>
            <a:ext cx="5900738" cy="148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4419600" cy="1249363"/>
          </a:xfrm>
        </p:spPr>
        <p:txBody>
          <a:bodyPr/>
          <a:lstStyle/>
          <a:p>
            <a:pPr eaLnBrk="1" hangingPunct="1"/>
            <a:r>
              <a:rPr lang="en-US" smtClean="0"/>
              <a:t>Outdoor </a:t>
            </a:r>
            <a:br>
              <a:rPr lang="en-US" smtClean="0"/>
            </a:br>
            <a:r>
              <a:rPr lang="en-US" smtClean="0"/>
              <a:t>Advertising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86800" cy="4495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Includes:</a:t>
            </a:r>
          </a:p>
          <a:p>
            <a:pPr lvl="1" eaLnBrk="1" hangingPunct="1">
              <a:defRPr/>
            </a:pPr>
            <a:r>
              <a:rPr lang="en-US" dirty="0" smtClean="0"/>
              <a:t>Billboards and Signs</a:t>
            </a:r>
          </a:p>
          <a:p>
            <a:pPr lvl="4"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Effective in keeping </a:t>
            </a:r>
            <a:r>
              <a:rPr lang="en-US" u="sng" dirty="0" smtClean="0"/>
              <a:t>your name</a:t>
            </a:r>
            <a:r>
              <a:rPr lang="en-US" dirty="0" smtClean="0"/>
              <a:t> out there where many people can see it.</a:t>
            </a:r>
            <a:br>
              <a:rPr lang="en-US" dirty="0" smtClean="0"/>
            </a:br>
            <a:endParaRPr lang="en-US" dirty="0" smtClean="0"/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b="1" u="sng" dirty="0" smtClean="0"/>
              <a:t>Disadvantages:</a:t>
            </a:r>
          </a:p>
          <a:p>
            <a:pPr lvl="1" eaLnBrk="1" hangingPunct="1">
              <a:defRPr/>
            </a:pPr>
            <a:r>
              <a:rPr lang="en-US" dirty="0" smtClean="0"/>
              <a:t>Does not offer very much information</a:t>
            </a:r>
          </a:p>
          <a:p>
            <a:pPr lvl="1" eaLnBrk="1" hangingPunct="1">
              <a:defRPr/>
            </a:pPr>
            <a:r>
              <a:rPr lang="en-US" dirty="0" smtClean="0"/>
              <a:t>Drive-by readings must be - short and sweet</a:t>
            </a: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7338" y="0"/>
            <a:ext cx="3776662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4267200" cy="1249363"/>
          </a:xfrm>
        </p:spPr>
        <p:txBody>
          <a:bodyPr/>
          <a:lstStyle/>
          <a:p>
            <a:pPr eaLnBrk="1" hangingPunct="1"/>
            <a:r>
              <a:rPr lang="en-US" smtClean="0"/>
              <a:t>Transit </a:t>
            </a:r>
            <a:br>
              <a:rPr lang="en-US" smtClean="0"/>
            </a:br>
            <a:r>
              <a:rPr lang="en-US" smtClean="0"/>
              <a:t>Advertising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52600"/>
            <a:ext cx="8915400" cy="5105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Consists of signs on </a:t>
            </a:r>
            <a:br>
              <a:rPr lang="en-US" sz="2800" dirty="0" smtClean="0"/>
            </a:br>
            <a:r>
              <a:rPr lang="en-US" sz="2800" dirty="0" smtClean="0"/>
              <a:t>public transportation.</a:t>
            </a:r>
          </a:p>
          <a:p>
            <a:pPr lvl="4" eaLnBrk="1" hangingPunct="1">
              <a:defRPr/>
            </a:pPr>
            <a:endParaRPr lang="en-US" sz="700" dirty="0" smtClean="0"/>
          </a:p>
          <a:p>
            <a:pPr eaLnBrk="1" hangingPunct="1">
              <a:defRPr/>
            </a:pPr>
            <a:r>
              <a:rPr lang="en-US" sz="2800" dirty="0" smtClean="0"/>
              <a:t>Provides much more info </a:t>
            </a:r>
            <a:br>
              <a:rPr lang="en-US" sz="2800" dirty="0" smtClean="0"/>
            </a:br>
            <a:r>
              <a:rPr lang="en-US" sz="2800" dirty="0" smtClean="0"/>
              <a:t>than Outdoor Ads.</a:t>
            </a:r>
          </a:p>
          <a:p>
            <a:pPr lvl="4" eaLnBrk="1" hangingPunct="1">
              <a:defRPr/>
            </a:pPr>
            <a:endParaRPr lang="en-US" sz="600" dirty="0" smtClean="0"/>
          </a:p>
          <a:p>
            <a:pPr eaLnBrk="1" hangingPunct="1">
              <a:defRPr/>
            </a:pPr>
            <a:r>
              <a:rPr lang="en-US" sz="2800" dirty="0" smtClean="0"/>
              <a:t>Inside and outside of vehicles</a:t>
            </a:r>
          </a:p>
          <a:p>
            <a:pPr lvl="4" eaLnBrk="1" hangingPunct="1">
              <a:defRPr/>
            </a:pPr>
            <a:endParaRPr lang="en-US" sz="600" dirty="0" smtClean="0"/>
          </a:p>
          <a:p>
            <a:pPr eaLnBrk="1" hangingPunct="1">
              <a:defRPr/>
            </a:pPr>
            <a:r>
              <a:rPr lang="en-US" sz="2800" dirty="0" smtClean="0"/>
              <a:t>Inside Transit Ads offers the riders </a:t>
            </a:r>
            <a:br>
              <a:rPr lang="en-US" sz="2800" dirty="0" smtClean="0"/>
            </a:br>
            <a:r>
              <a:rPr lang="en-US" sz="2800" dirty="0" smtClean="0"/>
              <a:t>something to read for the duration of the trip.</a:t>
            </a:r>
          </a:p>
          <a:p>
            <a:pPr lvl="4" eaLnBrk="1" hangingPunct="1">
              <a:defRPr/>
            </a:pPr>
            <a:endParaRPr lang="en-US" sz="1600" dirty="0" smtClean="0"/>
          </a:p>
          <a:p>
            <a:pPr marL="342900" lvl="1" indent="-342900" eaLnBrk="1" hangingPunct="1">
              <a:lnSpc>
                <a:spcPct val="90000"/>
              </a:lnSpc>
              <a:buFontTx/>
              <a:buChar char="•"/>
              <a:defRPr/>
            </a:pPr>
            <a:r>
              <a:rPr lang="en-US" b="1" u="sng" dirty="0" smtClean="0"/>
              <a:t>Disadvantages:</a:t>
            </a:r>
          </a:p>
          <a:p>
            <a:pPr lvl="1">
              <a:defRPr/>
            </a:pPr>
            <a:r>
              <a:rPr lang="en-US" sz="2100" dirty="0" smtClean="0"/>
              <a:t>Effective only if target market commonly uses public transportation</a:t>
            </a:r>
          </a:p>
        </p:txBody>
      </p:sp>
      <p:pic>
        <p:nvPicPr>
          <p:cNvPr id="36868" name="Picture 5" descr="http://www.toponlinecolleges.com/wp-content/uploads/2011/08/b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0"/>
            <a:ext cx="4648200" cy="2773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86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362200"/>
            <a:ext cx="2514600" cy="2748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38A8DF1-45F0-44E2-BB97-E1298F8F3F12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/>
          <a:lstStyle/>
          <a:p>
            <a:pPr eaLnBrk="1" hangingPunct="1"/>
            <a:r>
              <a:rPr lang="en-US" sz="4000" smtClean="0"/>
              <a:t>Promotional Strategies</a:t>
            </a:r>
            <a:br>
              <a:rPr lang="en-US" sz="4000" smtClean="0"/>
            </a:br>
            <a:r>
              <a:rPr lang="en-US" sz="4000" smtClean="0"/>
              <a:t>Publicity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686800" cy="4419600"/>
          </a:xfrm>
        </p:spPr>
        <p:txBody>
          <a:bodyPr/>
          <a:lstStyle/>
          <a:p>
            <a:pPr eaLnBrk="1" hangingPunct="1"/>
            <a:r>
              <a:rPr lang="en-US" b="1" i="1" u="sng" smtClean="0"/>
              <a:t>Publicity</a:t>
            </a:r>
            <a:r>
              <a:rPr lang="en-US" smtClean="0"/>
              <a:t>: non-paid form of communication that calls attention to your business through media coverage.</a:t>
            </a:r>
          </a:p>
          <a:p>
            <a:pPr lvl="4" eaLnBrk="1" hangingPunct="1"/>
            <a:endParaRPr lang="en-US" smtClean="0"/>
          </a:p>
          <a:p>
            <a:pPr eaLnBrk="1" hangingPunct="1"/>
            <a:r>
              <a:rPr lang="en-US" smtClean="0"/>
              <a:t>Good publicity can be </a:t>
            </a:r>
            <a:br>
              <a:rPr lang="en-US" smtClean="0"/>
            </a:br>
            <a:r>
              <a:rPr lang="en-US" smtClean="0"/>
              <a:t>helpful advertising</a:t>
            </a:r>
          </a:p>
          <a:p>
            <a:pPr eaLnBrk="1" hangingPunct="1"/>
            <a:r>
              <a:rPr lang="en-US" smtClean="0"/>
              <a:t>Publicity is free &amp; largely </a:t>
            </a:r>
            <a:br>
              <a:rPr lang="en-US" smtClean="0"/>
            </a:br>
            <a:r>
              <a:rPr lang="en-US" smtClean="0"/>
              <a:t>out of your control </a:t>
            </a:r>
          </a:p>
          <a:p>
            <a:pPr eaLnBrk="1" hangingPunct="1"/>
            <a:r>
              <a:rPr lang="en-US" smtClean="0"/>
              <a:t>Can be negative if </a:t>
            </a:r>
            <a:br>
              <a:rPr lang="en-US" smtClean="0"/>
            </a:br>
            <a:r>
              <a:rPr lang="en-US" smtClean="0"/>
              <a:t>coverage is unfavorable </a:t>
            </a:r>
          </a:p>
        </p:txBody>
      </p:sp>
      <p:pic>
        <p:nvPicPr>
          <p:cNvPr id="39941" name="Picture 5" descr="http://www.cloudvirtualoffice.com/sites/default/files/images/blog-images-2012/FreePublic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990975"/>
            <a:ext cx="38100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CD3FA7B-3E52-49FF-8E13-35C5030C1C50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en-US" smtClean="0"/>
              <a:t>Publicity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5105400"/>
          </a:xfrm>
        </p:spPr>
        <p:txBody>
          <a:bodyPr/>
          <a:lstStyle/>
          <a:p>
            <a:pPr eaLnBrk="1" hangingPunct="1"/>
            <a:r>
              <a:rPr lang="en-US" b="1" i="1" u="sng" smtClean="0"/>
              <a:t>Press Release</a:t>
            </a:r>
            <a:r>
              <a:rPr lang="en-US" smtClean="0"/>
              <a:t>: a written statement meant to inform the media of an event or product.</a:t>
            </a:r>
          </a:p>
          <a:p>
            <a:pPr lvl="1" eaLnBrk="1" hangingPunct="1"/>
            <a:r>
              <a:rPr lang="en-US" smtClean="0"/>
              <a:t>Example Page 162</a:t>
            </a:r>
            <a:br>
              <a:rPr lang="en-US" smtClean="0"/>
            </a:br>
            <a:endParaRPr lang="en-US" sz="1200" smtClean="0"/>
          </a:p>
          <a:p>
            <a:pPr eaLnBrk="1" hangingPunct="1"/>
            <a:r>
              <a:rPr lang="en-US" u="sng" smtClean="0"/>
              <a:t>Elements of a Press Release</a:t>
            </a:r>
          </a:p>
          <a:p>
            <a:pPr lvl="2" eaLnBrk="1" hangingPunct="1"/>
            <a:r>
              <a:rPr lang="en-US" sz="2800" smtClean="0"/>
              <a:t>Date and Time</a:t>
            </a:r>
          </a:p>
          <a:p>
            <a:pPr lvl="2" eaLnBrk="1" hangingPunct="1"/>
            <a:r>
              <a:rPr lang="en-US" sz="2800" smtClean="0"/>
              <a:t>Food and Beverage Provided?</a:t>
            </a:r>
          </a:p>
          <a:p>
            <a:pPr lvl="2" eaLnBrk="1" hangingPunct="1"/>
            <a:r>
              <a:rPr lang="en-US" sz="2800" smtClean="0"/>
              <a:t>Celebrity Entertainment?</a:t>
            </a:r>
          </a:p>
          <a:p>
            <a:pPr lvl="2" eaLnBrk="1" hangingPunct="1"/>
            <a:r>
              <a:rPr lang="en-US" sz="2800" smtClean="0"/>
              <a:t>Company Information</a:t>
            </a:r>
          </a:p>
          <a:p>
            <a:pPr lvl="2" eaLnBrk="1" hangingPunct="1"/>
            <a:r>
              <a:rPr lang="en-US" sz="2800" smtClean="0"/>
              <a:t>Product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772AE1A-3AA5-459D-BC52-FC0C4FE80CB0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en-US" smtClean="0"/>
              <a:t>Publicity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5334000"/>
          </a:xfrm>
        </p:spPr>
        <p:txBody>
          <a:bodyPr/>
          <a:lstStyle/>
          <a:p>
            <a:pPr eaLnBrk="1" hangingPunct="1"/>
            <a:r>
              <a:rPr lang="en-US" sz="3000" b="1" i="1" u="sng" smtClean="0"/>
              <a:t>Public Relations</a:t>
            </a:r>
            <a:r>
              <a:rPr lang="en-US" sz="3000" smtClean="0"/>
              <a:t>: establishing a favorable relationship with customers &amp; general public.</a:t>
            </a:r>
            <a:br>
              <a:rPr lang="en-US" sz="3000" smtClean="0"/>
            </a:br>
            <a:endParaRPr lang="en-US" sz="1000" smtClean="0"/>
          </a:p>
          <a:p>
            <a:pPr lvl="1" eaLnBrk="1" hangingPunct="1"/>
            <a:r>
              <a:rPr lang="en-US" smtClean="0"/>
              <a:t>Public awareness and positive public relations can generate business when you show community involvement and commitment.</a:t>
            </a:r>
            <a:br>
              <a:rPr lang="en-US" smtClean="0"/>
            </a:br>
            <a:endParaRPr lang="en-US" sz="1000" smtClean="0"/>
          </a:p>
          <a:p>
            <a:pPr lvl="2" eaLnBrk="1" hangingPunct="1"/>
            <a:r>
              <a:rPr lang="en-US" smtClean="0"/>
              <a:t>Sponsor a community sports team</a:t>
            </a:r>
          </a:p>
          <a:p>
            <a:pPr lvl="2" eaLnBrk="1" hangingPunct="1"/>
            <a:r>
              <a:rPr lang="en-US" smtClean="0"/>
              <a:t>Make donations to local charity/relief efforts</a:t>
            </a:r>
          </a:p>
          <a:p>
            <a:pPr lvl="2" eaLnBrk="1" hangingPunct="1"/>
            <a:r>
              <a:rPr lang="en-US" smtClean="0"/>
              <a:t>Work-based programs through local high school</a:t>
            </a:r>
          </a:p>
          <a:p>
            <a:pPr lvl="2" eaLnBrk="1" hangingPunct="1"/>
            <a:r>
              <a:rPr lang="en-US" smtClean="0"/>
              <a:t>Active members of local Big Brother/Sister Program</a:t>
            </a:r>
          </a:p>
          <a:p>
            <a:pPr lvl="2" eaLnBrk="1" hangingPunct="1"/>
            <a:r>
              <a:rPr lang="en-US" smtClean="0"/>
              <a:t>Organize community program - clean up parks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643919D-F12B-4AFC-AEB9-444F709F5B42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en-US" smtClean="0"/>
              <a:t>Publicity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52600"/>
            <a:ext cx="8686800" cy="4343400"/>
          </a:xfrm>
        </p:spPr>
        <p:txBody>
          <a:bodyPr/>
          <a:lstStyle/>
          <a:p>
            <a:pPr eaLnBrk="1" hangingPunct="1"/>
            <a:r>
              <a:rPr lang="en-US" b="1" i="1" u="sng" smtClean="0"/>
              <a:t>Self-Promotion</a:t>
            </a:r>
            <a:r>
              <a:rPr lang="en-US" smtClean="0"/>
              <a:t> helps keep the company name visible and in the forefront of the people’s mind.</a:t>
            </a:r>
            <a:br>
              <a:rPr lang="en-US" smtClean="0"/>
            </a:br>
            <a:endParaRPr lang="en-US" sz="1200" smtClean="0"/>
          </a:p>
          <a:p>
            <a:pPr lvl="1" eaLnBrk="1" hangingPunct="1"/>
            <a:r>
              <a:rPr lang="en-US" smtClean="0"/>
              <a:t>Giving away t-shirts and hats displaying your company name and logo.</a:t>
            </a:r>
            <a:br>
              <a:rPr lang="en-US" smtClean="0"/>
            </a:br>
            <a:endParaRPr lang="en-US" sz="1200" smtClean="0"/>
          </a:p>
          <a:p>
            <a:pPr lvl="1" eaLnBrk="1" hangingPunct="1"/>
            <a:r>
              <a:rPr lang="en-US" smtClean="0"/>
              <a:t>Distributing pens, notepads, coffee mugs, and other useful items printed with company info.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0B96A-78C4-4A5B-A498-96536C8F551F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en-US" smtClean="0"/>
              <a:t>Checkpoint Questions</a:t>
            </a:r>
          </a:p>
        </p:txBody>
      </p:sp>
      <p:sp>
        <p:nvSpPr>
          <p:cNvPr id="77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572000"/>
          </a:xfrm>
        </p:spPr>
        <p:txBody>
          <a:bodyPr/>
          <a:lstStyle/>
          <a:p>
            <a:pPr eaLnBrk="1" hangingPunct="1"/>
            <a:r>
              <a:rPr lang="en-US" sz="2800" u="sng" smtClean="0"/>
              <a:t>Why is promotion important to a business?</a:t>
            </a:r>
          </a:p>
          <a:p>
            <a:pPr eaLnBrk="1" hangingPunct="1">
              <a:buFontTx/>
              <a:buNone/>
            </a:pPr>
            <a:r>
              <a:rPr lang="en-US" sz="2800" b="1" smtClean="0"/>
              <a:t>   A business will not succeed if target customers are not aware of it and what it has to offer.</a:t>
            </a:r>
            <a:r>
              <a:rPr lang="en-US" sz="2800" smtClean="0"/>
              <a:t> </a:t>
            </a:r>
            <a:r>
              <a:rPr lang="en-US" sz="2800" smtClean="0">
                <a:sym typeface="Wingdings" pitchFamily="2" charset="2"/>
              </a:rPr>
              <a:t/>
            </a:r>
            <a:br>
              <a:rPr lang="en-US" sz="2800" smtClean="0">
                <a:sym typeface="Wingdings" pitchFamily="2" charset="2"/>
              </a:rPr>
            </a:br>
            <a:r>
              <a:rPr lang="en-US" sz="2800" smtClean="0">
                <a:sym typeface="Wingdings" pitchFamily="2" charset="2"/>
              </a:rPr>
              <a:t> </a:t>
            </a:r>
            <a:endParaRPr lang="en-US" sz="2800" smtClean="0"/>
          </a:p>
          <a:p>
            <a:pPr eaLnBrk="1" hangingPunct="1"/>
            <a:r>
              <a:rPr lang="en-US" sz="2800" u="sng" smtClean="0"/>
              <a:t>What are advantages/disadvantages of publicity?</a:t>
            </a:r>
          </a:p>
          <a:p>
            <a:pPr eaLnBrk="1" hangingPunct="1">
              <a:buFontTx/>
              <a:buNone/>
            </a:pPr>
            <a:r>
              <a:rPr lang="en-US" sz="2800" b="1" smtClean="0"/>
              <a:t>   Good publicity can be helpful as no-cost (free) advertising. But largely out of the business’s control and if it is negative, it could turn customers away.</a:t>
            </a:r>
            <a:r>
              <a:rPr lang="en-US" sz="280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7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7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312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F090EF-542A-4FC4-B81F-9F013835DBA6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7924800" cy="1143000"/>
          </a:xfrm>
        </p:spPr>
        <p:txBody>
          <a:bodyPr/>
          <a:lstStyle/>
          <a:p>
            <a:pPr algn="l" eaLnBrk="1" hangingPunct="1"/>
            <a:r>
              <a:rPr lang="en-US" sz="5400" smtClean="0">
                <a:solidFill>
                  <a:schemeClr val="tx1"/>
                </a:solidFill>
              </a:rPr>
              <a:t>Selling &amp; Promoting</a:t>
            </a:r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8686800" cy="4724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400" smtClean="0"/>
              <a:t>Section 6-3 </a:t>
            </a:r>
          </a:p>
          <a:p>
            <a:pPr eaLnBrk="1" hangingPunct="1"/>
            <a:r>
              <a:rPr lang="en-US" sz="4400" smtClean="0"/>
              <a:t>Goals:</a:t>
            </a:r>
            <a:br>
              <a:rPr lang="en-US" sz="4400" smtClean="0"/>
            </a:br>
            <a:endParaRPr lang="en-US" sz="1600" smtClean="0"/>
          </a:p>
          <a:p>
            <a:pPr lvl="1" eaLnBrk="1" hangingPunct="1"/>
            <a:r>
              <a:rPr lang="en-US" smtClean="0"/>
              <a:t>Explain the role of selling in a business</a:t>
            </a:r>
            <a:br>
              <a:rPr lang="en-US" smtClean="0"/>
            </a:br>
            <a:endParaRPr lang="en-US" sz="1200" smtClean="0"/>
          </a:p>
          <a:p>
            <a:pPr lvl="1" eaLnBrk="1" hangingPunct="1"/>
            <a:r>
              <a:rPr lang="en-US" smtClean="0"/>
              <a:t>Determine how to meet customer needs &amp; wants</a:t>
            </a:r>
            <a:br>
              <a:rPr lang="en-US" smtClean="0"/>
            </a:br>
            <a:endParaRPr lang="en-US" sz="1200" smtClean="0"/>
          </a:p>
          <a:p>
            <a:pPr lvl="1" eaLnBrk="1" hangingPunct="1"/>
            <a:r>
              <a:rPr lang="en-US" smtClean="0"/>
              <a:t>Discuss other types of promotional activities</a:t>
            </a:r>
          </a:p>
        </p:txBody>
      </p:sp>
      <p:pic>
        <p:nvPicPr>
          <p:cNvPr id="45061" name="Picture 5" descr="C:\Users\jsundlin\AppData\Local\Microsoft\Windows\Temporary Internet Files\Content.IE5\N2PGMTO6\MC90035160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6663" y="0"/>
            <a:ext cx="2827337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0B5A8D-6D95-4573-92BC-9DD64AC5E900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Focus on Small Business</a:t>
            </a:r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429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3000" smtClean="0"/>
              <a:t>Do you think that JoJo is making a good decision in adding a retail clothing line to her dance studio? Why or Why Not?</a:t>
            </a:r>
            <a:br>
              <a:rPr lang="en-US" sz="3000" smtClean="0"/>
            </a:br>
            <a:r>
              <a:rPr lang="en-US" sz="3000" smtClean="0"/>
              <a:t/>
            </a:r>
            <a:br>
              <a:rPr lang="en-US" sz="3000" smtClean="0"/>
            </a:br>
            <a:endParaRPr lang="en-US" sz="3000" smtClean="0"/>
          </a:p>
          <a:p>
            <a:pPr eaLnBrk="1" hangingPunct="1">
              <a:lnSpc>
                <a:spcPct val="80000"/>
              </a:lnSpc>
            </a:pPr>
            <a:r>
              <a:rPr lang="en-US" sz="3000" smtClean="0"/>
              <a:t>What kinds of promotions do you think JoJo should use to try and attract new customers?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24CBC9-023E-40E8-8011-2A20CBC4950D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/>
          <a:lstStyle/>
          <a:p>
            <a:pPr eaLnBrk="1" hangingPunct="1"/>
            <a:r>
              <a:rPr lang="en-US" sz="4000" smtClean="0"/>
              <a:t>Promotional Strategies</a:t>
            </a:r>
            <a:br>
              <a:rPr lang="en-US" sz="4000" smtClean="0"/>
            </a:br>
            <a:r>
              <a:rPr lang="en-US" sz="4000" smtClean="0"/>
              <a:t>Selling</a:t>
            </a:r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686800" cy="4724400"/>
          </a:xfrm>
        </p:spPr>
        <p:txBody>
          <a:bodyPr/>
          <a:lstStyle/>
          <a:p>
            <a:pPr eaLnBrk="1" hangingPunct="1"/>
            <a:r>
              <a:rPr lang="en-US" b="1" i="1" u="sng" smtClean="0"/>
              <a:t>Personal Selling</a:t>
            </a:r>
            <a:r>
              <a:rPr lang="en-US" smtClean="0"/>
              <a:t>: direct communication between a prospective buyer &amp; a sales rep.</a:t>
            </a:r>
          </a:p>
          <a:p>
            <a:pPr lvl="1" eaLnBrk="1" hangingPunct="1"/>
            <a:r>
              <a:rPr lang="en-US" smtClean="0"/>
              <a:t>Sales representative attempts to influence the prospective buyer in a purchase situation. 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Thorough Product Knowledge - Salesperson</a:t>
            </a:r>
          </a:p>
          <a:p>
            <a:pPr lvl="1" eaLnBrk="1" hangingPunct="1"/>
            <a:r>
              <a:rPr lang="en-US" smtClean="0"/>
              <a:t>Features: physical characteristics/capabilities</a:t>
            </a:r>
          </a:p>
          <a:p>
            <a:pPr lvl="1" eaLnBrk="1" hangingPunct="1"/>
            <a:r>
              <a:rPr lang="en-US" smtClean="0"/>
              <a:t>Benefits: advantages of products</a:t>
            </a:r>
          </a:p>
          <a:p>
            <a:pPr lvl="1" eaLnBrk="1" hangingPunct="1"/>
            <a:endParaRPr lang="en-US" smtClean="0"/>
          </a:p>
        </p:txBody>
      </p:sp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5348288"/>
            <a:ext cx="1905000" cy="150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/>
              <a:t>6.3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88F312-CF0D-47D2-9193-33170566CF9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Focus on Small Business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267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mtClean="0"/>
              <a:t>What do you think happened to </a:t>
            </a:r>
            <a:br>
              <a:rPr lang="en-US" smtClean="0"/>
            </a:br>
            <a:r>
              <a:rPr lang="en-US" smtClean="0"/>
              <a:t>Dustin’s order?</a:t>
            </a:r>
          </a:p>
          <a:p>
            <a:pPr eaLnBrk="1" hangingPunct="1">
              <a:lnSpc>
                <a:spcPct val="80000"/>
              </a:lnSpc>
            </a:pPr>
            <a:endParaRPr lang="en-US" smtClean="0"/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What is the problem?</a:t>
            </a:r>
          </a:p>
          <a:p>
            <a:pPr eaLnBrk="1" hangingPunct="1">
              <a:lnSpc>
                <a:spcPct val="80000"/>
              </a:lnSpc>
            </a:pPr>
            <a:endParaRPr lang="en-US" smtClean="0"/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How do you think Dustin should handle this situation?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D5D3B44-920C-48CD-8ED5-AC494FA74499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1249363"/>
          </a:xfrm>
        </p:spPr>
        <p:txBody>
          <a:bodyPr/>
          <a:lstStyle/>
          <a:p>
            <a:pPr eaLnBrk="1" hangingPunct="1"/>
            <a:r>
              <a:rPr lang="en-US" sz="4000" smtClean="0"/>
              <a:t>Selling</a:t>
            </a:r>
            <a:br>
              <a:rPr lang="en-US" sz="4000" smtClean="0"/>
            </a:br>
            <a:r>
              <a:rPr lang="en-US" sz="3600" smtClean="0"/>
              <a:t>Determine Customer Needs &amp; Wants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839200" cy="4267200"/>
          </a:xfrm>
        </p:spPr>
        <p:txBody>
          <a:bodyPr/>
          <a:lstStyle/>
          <a:p>
            <a:pPr eaLnBrk="1" hangingPunct="1"/>
            <a:r>
              <a:rPr lang="en-US" b="1" i="1" u="sng" smtClean="0"/>
              <a:t>Needs Assessment</a:t>
            </a:r>
          </a:p>
          <a:p>
            <a:pPr lvl="1" eaLnBrk="1" hangingPunct="1"/>
            <a:r>
              <a:rPr lang="en-US" smtClean="0"/>
              <a:t>Salesperson finds out as much info about customers situation.</a:t>
            </a:r>
          </a:p>
          <a:p>
            <a:pPr lvl="1" eaLnBrk="1" hangingPunct="1"/>
            <a:r>
              <a:rPr lang="en-US" smtClean="0"/>
              <a:t>Identifies the range of options for the customer</a:t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i="1" u="sng" smtClean="0"/>
              <a:t>Need Satisfying</a:t>
            </a:r>
            <a:r>
              <a:rPr lang="en-US" smtClean="0"/>
              <a:t> - fulfill consumer needs</a:t>
            </a:r>
            <a:br>
              <a:rPr lang="en-US" smtClean="0"/>
            </a:br>
            <a:endParaRPr lang="en-US" sz="1200" smtClean="0"/>
          </a:p>
          <a:p>
            <a:pPr lvl="1" eaLnBrk="1" hangingPunct="1"/>
            <a:r>
              <a:rPr lang="en-US" i="1" u="sng" smtClean="0"/>
              <a:t>Problem Resolution</a:t>
            </a:r>
            <a:r>
              <a:rPr lang="en-US" smtClean="0"/>
              <a:t> - assess problem, gather info, act as consultant to assist customer</a:t>
            </a:r>
          </a:p>
        </p:txBody>
      </p:sp>
      <p:pic>
        <p:nvPicPr>
          <p:cNvPr id="6146" name="Picture 2" descr="C:\Users\jsundlin\AppData\Local\Microsoft\Windows\Temporary Internet Files\Content.IE5\7L3CP0YS\MC91021709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1" y="5423306"/>
            <a:ext cx="2438400" cy="14346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054D11F-0791-489D-B51B-85AE038ACE20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/>
          <a:lstStyle/>
          <a:p>
            <a:pPr eaLnBrk="1" hangingPunct="1"/>
            <a:r>
              <a:rPr lang="en-US" sz="4000" smtClean="0"/>
              <a:t>Selling</a:t>
            </a:r>
            <a:br>
              <a:rPr lang="en-US" sz="4000" smtClean="0"/>
            </a:br>
            <a:r>
              <a:rPr lang="en-US" sz="3600" smtClean="0"/>
              <a:t>Determine Customer Needs &amp; Wants</a:t>
            </a: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68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i="1" u="sng" dirty="0" smtClean="0"/>
              <a:t>Buying Decisions</a:t>
            </a:r>
            <a:br>
              <a:rPr lang="en-US" b="1" i="1" u="sng" dirty="0" smtClean="0"/>
            </a:br>
            <a:endParaRPr lang="en-US" sz="1200" b="1" i="1" u="sng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b="1" i="1" u="sng" dirty="0" smtClean="0"/>
              <a:t>Rational B.D.</a:t>
            </a:r>
            <a:r>
              <a:rPr lang="en-US" sz="2400" dirty="0" smtClean="0"/>
              <a:t> based on logical reasoning of customers</a:t>
            </a:r>
            <a:br>
              <a:rPr lang="en-US" sz="2400" dirty="0" smtClean="0"/>
            </a:br>
            <a:endParaRPr lang="en-US" sz="1200" dirty="0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400" dirty="0" smtClean="0"/>
              <a:t>   Safety, simplicity, quality, reliability, economy, convenience, service, durability, knowledge, $ gain, ease of operation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US" sz="1200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400" b="1" i="1" u="sng" dirty="0" smtClean="0"/>
              <a:t>Emotional B.D.</a:t>
            </a:r>
            <a:r>
              <a:rPr lang="en-US" sz="2400" dirty="0" smtClean="0"/>
              <a:t> based on desire to have specific product</a:t>
            </a:r>
            <a:br>
              <a:rPr lang="en-US" sz="2400" dirty="0" smtClean="0"/>
            </a:b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2400" dirty="0" smtClean="0"/>
              <a:t>Feelings, beliefs and attitude: fear, protection, appearance, recreation, improved health, comfort, recognition, pride, prestige and popularity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3D2F91-E6D3-43E5-B8F6-FD0125EA6541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1249363"/>
          </a:xfrm>
        </p:spPr>
        <p:txBody>
          <a:bodyPr/>
          <a:lstStyle/>
          <a:p>
            <a:pPr eaLnBrk="1" hangingPunct="1"/>
            <a:r>
              <a:rPr lang="en-US" sz="4000" smtClean="0"/>
              <a:t>Selling</a:t>
            </a:r>
            <a:br>
              <a:rPr lang="en-US" sz="4000" smtClean="0"/>
            </a:br>
            <a:r>
              <a:rPr lang="en-US" sz="3600" smtClean="0"/>
              <a:t>Determine Customer Needs &amp; Wants</a:t>
            </a: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839200" cy="4267200"/>
          </a:xfrm>
        </p:spPr>
        <p:txBody>
          <a:bodyPr/>
          <a:lstStyle/>
          <a:p>
            <a:pPr eaLnBrk="1" hangingPunct="1"/>
            <a:r>
              <a:rPr lang="en-US" b="1" i="1" u="sng" dirty="0" smtClean="0"/>
              <a:t>Customer Decision-Making</a:t>
            </a:r>
          </a:p>
          <a:p>
            <a:pPr lvl="2" eaLnBrk="1" hangingPunct="1"/>
            <a:r>
              <a:rPr lang="en-US" dirty="0" smtClean="0"/>
              <a:t>Define the problem</a:t>
            </a:r>
          </a:p>
          <a:p>
            <a:pPr lvl="2" eaLnBrk="1" hangingPunct="1"/>
            <a:r>
              <a:rPr lang="en-US" dirty="0" smtClean="0"/>
              <a:t>Gather information</a:t>
            </a:r>
          </a:p>
          <a:p>
            <a:pPr lvl="2" eaLnBrk="1" hangingPunct="1"/>
            <a:r>
              <a:rPr lang="en-US" dirty="0" smtClean="0"/>
              <a:t>Identify various solutions</a:t>
            </a:r>
          </a:p>
          <a:p>
            <a:pPr lvl="2" eaLnBrk="1" hangingPunct="1"/>
            <a:r>
              <a:rPr lang="en-US" dirty="0" smtClean="0"/>
              <a:t>Evaluate alternatives</a:t>
            </a:r>
          </a:p>
          <a:p>
            <a:pPr lvl="2" eaLnBrk="1" hangingPunct="1"/>
            <a:r>
              <a:rPr lang="en-US" dirty="0" smtClean="0"/>
              <a:t>Select the options</a:t>
            </a:r>
          </a:p>
          <a:p>
            <a:pPr lvl="2" eaLnBrk="1" hangingPunct="1"/>
            <a:r>
              <a:rPr lang="en-US" dirty="0" smtClean="0"/>
              <a:t>Take action</a:t>
            </a:r>
          </a:p>
          <a:p>
            <a:pPr lvl="2" eaLnBrk="1" hangingPunct="1"/>
            <a:r>
              <a:rPr lang="en-US" dirty="0" smtClean="0"/>
              <a:t>Evaluate the actions</a:t>
            </a:r>
          </a:p>
          <a:p>
            <a:pPr lvl="1" eaLnBrk="1" hangingPunct="1"/>
            <a:r>
              <a:rPr lang="en-US" dirty="0" smtClean="0"/>
              <a:t>Salesperson can help in this decision process</a:t>
            </a:r>
          </a:p>
          <a:p>
            <a:pPr lvl="1" eaLnBrk="1" hangingPunct="1"/>
            <a:endParaRPr lang="en-US" dirty="0" smtClean="0"/>
          </a:p>
        </p:txBody>
      </p:sp>
      <p:pic>
        <p:nvPicPr>
          <p:cNvPr id="5" name="Picture 4" descr="C:\Users\jsundlin\AppData\Local\Microsoft\Windows\Temporary Internet Files\Content.IE5\QHETRDYM\MC9004352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2611" y="2895600"/>
            <a:ext cx="2581189" cy="1790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jsundlin\AppData\Local\Microsoft\Windows\Temporary Internet Files\Content.IE5\QHETRDYM\MC90030092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9507" y="5029200"/>
            <a:ext cx="2724494" cy="1828800"/>
          </a:xfrm>
          <a:prstGeom prst="rect">
            <a:avLst/>
          </a:prstGeom>
          <a:noFill/>
        </p:spPr>
      </p:pic>
      <p:sp>
        <p:nvSpPr>
          <p:cNvPr id="512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82209C6-5908-482B-893A-CCE1B3DDFA3F}" type="slidenum">
              <a:rPr lang="en-US" smtClean="0"/>
              <a:pPr/>
              <a:t>43</a:t>
            </a:fld>
            <a:endParaRPr lang="en-US" dirty="0" smtClean="0"/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/>
          <a:lstStyle/>
          <a:p>
            <a:pPr eaLnBrk="1" hangingPunct="1"/>
            <a:r>
              <a:rPr lang="en-US" sz="4000" smtClean="0"/>
              <a:t>Promotional Strategies</a:t>
            </a:r>
            <a:br>
              <a:rPr lang="en-US" sz="4000" smtClean="0"/>
            </a:br>
            <a:r>
              <a:rPr lang="en-US" sz="4000" smtClean="0"/>
              <a:t>Sales Promotion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6800" cy="4419600"/>
          </a:xfrm>
        </p:spPr>
        <p:txBody>
          <a:bodyPr/>
          <a:lstStyle/>
          <a:p>
            <a:pPr eaLnBrk="1" hangingPunct="1"/>
            <a:r>
              <a:rPr lang="en-US" b="1" i="1" u="sng" dirty="0" smtClean="0"/>
              <a:t>Sales Promotion</a:t>
            </a:r>
            <a:r>
              <a:rPr lang="en-US" dirty="0" smtClean="0"/>
              <a:t>: an incentive offered to customers in order to increase sales.</a:t>
            </a:r>
          </a:p>
          <a:p>
            <a:pPr lvl="1" eaLnBrk="1" hangingPunct="1"/>
            <a:r>
              <a:rPr lang="en-US" sz="2700" dirty="0" smtClean="0"/>
              <a:t>Contests, Free Samples, Rebates, Coupons, Special Events, Gift Certificates, Frequent Buyers</a:t>
            </a:r>
            <a:br>
              <a:rPr lang="en-US" sz="2700" dirty="0" smtClean="0"/>
            </a:br>
            <a:endParaRPr lang="en-US" sz="1200" dirty="0" smtClean="0"/>
          </a:p>
          <a:p>
            <a:pPr lvl="1" eaLnBrk="1" hangingPunct="1"/>
            <a:r>
              <a:rPr lang="en-US" b="1" i="1" u="sng" dirty="0" smtClean="0"/>
              <a:t>Rebate</a:t>
            </a:r>
            <a:r>
              <a:rPr lang="en-US" dirty="0" smtClean="0"/>
              <a:t>: a refund offered to people who purchase a product.</a:t>
            </a:r>
            <a:br>
              <a:rPr lang="en-US" dirty="0" smtClean="0"/>
            </a:br>
            <a:endParaRPr lang="en-US" sz="1000" dirty="0" smtClean="0"/>
          </a:p>
          <a:p>
            <a:pPr eaLnBrk="1" hangingPunct="1"/>
            <a:r>
              <a:rPr lang="en-US" b="1" i="1" u="sng" dirty="0" smtClean="0"/>
              <a:t>Telemarketing</a:t>
            </a:r>
            <a:r>
              <a:rPr lang="en-US" dirty="0" smtClean="0"/>
              <a:t>: using the phone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 smtClean="0"/>
              <a:t>market your product or service</a:t>
            </a:r>
          </a:p>
        </p:txBody>
      </p:sp>
      <p:pic>
        <p:nvPicPr>
          <p:cNvPr id="3075" name="Picture 3" descr="C:\Users\jsundlin\AppData\Local\Microsoft\Windows\Temporary Internet Files\Content.IE5\7L3CP0YS\MC90044157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6775" y="304800"/>
            <a:ext cx="1927225" cy="1730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6490ABB-BF19-4095-97CE-C5C1C6A74809}" type="slidenum">
              <a:rPr lang="en-US" smtClean="0"/>
              <a:pPr/>
              <a:t>44</a:t>
            </a:fld>
            <a:endParaRPr lang="en-US" smtClean="0"/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Checkpoint Questions</a:t>
            </a:r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458200" cy="4648200"/>
          </a:xfrm>
        </p:spPr>
        <p:txBody>
          <a:bodyPr/>
          <a:lstStyle/>
          <a:p>
            <a:pPr marL="609600" indent="-609600" eaLnBrk="1" hangingPunct="1"/>
            <a:r>
              <a:rPr lang="en-US" dirty="0" smtClean="0"/>
              <a:t>Why is selling important to a business?</a:t>
            </a:r>
          </a:p>
          <a:p>
            <a:pPr marL="990600" lvl="1" indent="-533400" eaLnBrk="1" hangingPunct="1"/>
            <a:r>
              <a:rPr lang="en-US" dirty="0" smtClean="0"/>
              <a:t>Makes money for the business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609600" indent="-609600" eaLnBrk="1" hangingPunct="1"/>
            <a:r>
              <a:rPr lang="en-US" dirty="0" smtClean="0"/>
              <a:t>Why is it important to meet customer needs and wants in the selling process?</a:t>
            </a:r>
          </a:p>
          <a:p>
            <a:pPr marL="990600" lvl="1" indent="-533400" eaLnBrk="1" hangingPunct="1"/>
            <a:r>
              <a:rPr lang="en-US" sz="2600" dirty="0" smtClean="0"/>
              <a:t>Customers purchase goods and services in order to satisfy needs and wants.  If these cannot be met by the business, no sales will be made.</a:t>
            </a:r>
          </a:p>
        </p:txBody>
      </p:sp>
      <p:pic>
        <p:nvPicPr>
          <p:cNvPr id="2049" name="Picture 1" descr="C:\Users\jsundlin\AppData\Local\Microsoft\Windows\Temporary Internet Files\Content.IE5\N2PGMTO6\MC90043163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205740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844B23-2811-4754-9BDD-59E69FBFBD5D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Channels of Distribution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876800"/>
          </a:xfrm>
        </p:spPr>
        <p:txBody>
          <a:bodyPr/>
          <a:lstStyle/>
          <a:p>
            <a:pPr eaLnBrk="1" hangingPunct="1"/>
            <a:r>
              <a:rPr lang="en-US" sz="3600" b="1" i="1" u="sng" smtClean="0"/>
              <a:t>Distribution:</a:t>
            </a:r>
            <a:r>
              <a:rPr lang="en-US" sz="3600" smtClean="0"/>
              <a:t> </a:t>
            </a:r>
            <a:r>
              <a:rPr lang="en-US" smtClean="0"/>
              <a:t>an important component of the marketing mix that involves the locations and methods used to make products available to customers </a:t>
            </a:r>
            <a:br>
              <a:rPr lang="en-US" smtClean="0"/>
            </a:br>
            <a:endParaRPr lang="en-US" sz="3600" smtClean="0"/>
          </a:p>
          <a:p>
            <a:pPr eaLnBrk="1" hangingPunct="1"/>
            <a:r>
              <a:rPr lang="en-US" sz="3600" b="1" i="1" u="sng" smtClean="0"/>
              <a:t>Channels of Distribution:</a:t>
            </a:r>
            <a:r>
              <a:rPr lang="en-US" sz="3600" smtClean="0"/>
              <a:t> </a:t>
            </a:r>
            <a:r>
              <a:rPr lang="en-US" smtClean="0"/>
              <a:t>routes that products and services take from the time they are produced to the time they are consumed </a:t>
            </a:r>
            <a:endParaRPr lang="en-US" sz="3600" smtClean="0"/>
          </a:p>
          <a:p>
            <a:pPr eaLnBrk="1" hangingPunct="1"/>
            <a:endParaRPr lang="en-US" smtClean="0"/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/>
              <a:t>6.1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3D9C8C-4E6A-43E4-996E-56DAD5F3380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Channels of Distribution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876800"/>
          </a:xfrm>
        </p:spPr>
        <p:txBody>
          <a:bodyPr/>
          <a:lstStyle/>
          <a:p>
            <a:pPr eaLnBrk="1" hangingPunct="1"/>
            <a:r>
              <a:rPr lang="en-US" sz="3600" b="1" i="1" u="sng" smtClean="0"/>
              <a:t>Direct Channel:</a:t>
            </a:r>
            <a:r>
              <a:rPr lang="en-US" sz="3600" smtClean="0"/>
              <a:t> </a:t>
            </a:r>
            <a:r>
              <a:rPr lang="en-US" smtClean="0"/>
              <a:t>moves the product directly from the manufacturer to consumer</a:t>
            </a:r>
            <a:br>
              <a:rPr lang="en-US" smtClean="0"/>
            </a:br>
            <a:r>
              <a:rPr lang="en-US" smtClean="0"/>
              <a:t> </a:t>
            </a:r>
            <a:endParaRPr lang="en-US" sz="3600" smtClean="0"/>
          </a:p>
          <a:p>
            <a:pPr eaLnBrk="1" hangingPunct="1"/>
            <a:r>
              <a:rPr lang="en-US" sz="3600" b="1" i="1" u="sng" smtClean="0"/>
              <a:t>Indirect Channel:</a:t>
            </a:r>
            <a:r>
              <a:rPr lang="en-US" sz="3600" smtClean="0"/>
              <a:t> </a:t>
            </a:r>
            <a:r>
              <a:rPr lang="en-US" smtClean="0"/>
              <a:t>distribution channel that uses intermediaries to move products between the manufacturer and the consumer</a:t>
            </a:r>
          </a:p>
          <a:p>
            <a:pPr lvl="1" eaLnBrk="1" hangingPunct="1"/>
            <a:r>
              <a:rPr lang="en-US" smtClean="0"/>
              <a:t>Intermediaries: agents and wholesalers  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/>
              <a:t>6.1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359055-37DE-4A48-A301-54009A8E7EB9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Channel Options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 eaLnBrk="1" hangingPunct="1"/>
            <a:r>
              <a:rPr lang="en-US" smtClean="0"/>
              <a:t>Manufacturer to Consumer</a:t>
            </a:r>
          </a:p>
          <a:p>
            <a:pPr eaLnBrk="1" hangingPunct="1"/>
            <a:r>
              <a:rPr lang="en-US" smtClean="0"/>
              <a:t>Man. </a:t>
            </a:r>
            <a:r>
              <a:rPr lang="en-US" smtClean="0">
                <a:sym typeface="Wingdings" pitchFamily="2" charset="2"/>
              </a:rPr>
              <a:t> </a:t>
            </a:r>
            <a:r>
              <a:rPr lang="en-US" i="1" u="sng" smtClean="0"/>
              <a:t>Retailer</a:t>
            </a:r>
            <a:r>
              <a:rPr lang="en-US" smtClean="0"/>
              <a:t> </a:t>
            </a:r>
            <a:r>
              <a:rPr lang="en-US" smtClean="0">
                <a:sym typeface="Wingdings" pitchFamily="2" charset="2"/>
              </a:rPr>
              <a:t> </a:t>
            </a:r>
            <a:r>
              <a:rPr lang="en-US" smtClean="0"/>
              <a:t>Con.</a:t>
            </a:r>
          </a:p>
          <a:p>
            <a:pPr eaLnBrk="1" hangingPunct="1"/>
            <a:r>
              <a:rPr lang="en-US" smtClean="0"/>
              <a:t>Man. </a:t>
            </a:r>
            <a:r>
              <a:rPr lang="en-US" smtClean="0">
                <a:sym typeface="Wingdings" pitchFamily="2" charset="2"/>
              </a:rPr>
              <a:t> </a:t>
            </a:r>
            <a:r>
              <a:rPr lang="en-US" i="1" u="sng" smtClean="0">
                <a:sym typeface="Wingdings" pitchFamily="2" charset="2"/>
              </a:rPr>
              <a:t>Wholesaler</a:t>
            </a:r>
            <a:r>
              <a:rPr lang="en-US" smtClean="0">
                <a:sym typeface="Wingdings" pitchFamily="2" charset="2"/>
              </a:rPr>
              <a:t>  Ret.  Con.</a:t>
            </a:r>
          </a:p>
          <a:p>
            <a:pPr eaLnBrk="1" hangingPunct="1"/>
            <a:r>
              <a:rPr lang="en-US" smtClean="0">
                <a:sym typeface="Wingdings" pitchFamily="2" charset="2"/>
              </a:rPr>
              <a:t>Man.  </a:t>
            </a:r>
            <a:r>
              <a:rPr lang="en-US" i="1" u="sng" smtClean="0">
                <a:sym typeface="Wingdings" pitchFamily="2" charset="2"/>
              </a:rPr>
              <a:t>Agent</a:t>
            </a:r>
            <a:r>
              <a:rPr lang="en-US" smtClean="0">
                <a:sym typeface="Wingdings" pitchFamily="2" charset="2"/>
              </a:rPr>
              <a:t>  Whol.  Ret.  Con.</a:t>
            </a:r>
            <a:br>
              <a:rPr lang="en-US" smtClean="0">
                <a:sym typeface="Wingdings" pitchFamily="2" charset="2"/>
              </a:rPr>
            </a:br>
            <a:endParaRPr lang="en-US" smtClean="0">
              <a:sym typeface="Wingdings" pitchFamily="2" charset="2"/>
            </a:endParaRPr>
          </a:p>
          <a:p>
            <a:pPr eaLnBrk="1" hangingPunct="1"/>
            <a:endParaRPr lang="en-US" smtClean="0">
              <a:sym typeface="Wingdings" pitchFamily="2" charset="2"/>
            </a:endParaRPr>
          </a:p>
          <a:p>
            <a:pPr algn="ctr" eaLnBrk="1" hangingPunct="1">
              <a:buFontTx/>
              <a:buNone/>
            </a:pPr>
            <a:r>
              <a:rPr lang="en-US" smtClean="0">
                <a:sym typeface="Wingdings" pitchFamily="2" charset="2"/>
              </a:rPr>
              <a:t>Page 149  - Channels of Distribution Chart</a:t>
            </a:r>
            <a:endParaRPr lang="en-US" smtClean="0"/>
          </a:p>
        </p:txBody>
      </p:sp>
      <p:sp>
        <p:nvSpPr>
          <p:cNvPr id="5" name="5-Point Star 4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/>
              <a:t>6.1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F52AE6-008B-41AE-9E5E-202D72CD7F99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Distribute Goods and Services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648200"/>
          </a:xfrm>
        </p:spPr>
        <p:txBody>
          <a:bodyPr/>
          <a:lstStyle/>
          <a:p>
            <a:pPr eaLnBrk="1" hangingPunct="1"/>
            <a:r>
              <a:rPr lang="en-US" b="1" i="1" u="sng" smtClean="0"/>
              <a:t>Retail Business</a:t>
            </a:r>
          </a:p>
          <a:p>
            <a:pPr lvl="1" eaLnBrk="1" hangingPunct="1"/>
            <a:r>
              <a:rPr lang="en-US" smtClean="0"/>
              <a:t>Offer your product or service to consumers in a convenient location during convenient hours</a:t>
            </a:r>
          </a:p>
          <a:p>
            <a:pPr lvl="1" eaLnBrk="1" hangingPunct="1"/>
            <a:r>
              <a:rPr lang="en-US" smtClean="0"/>
              <a:t>Use catalogs, fliers, and other advertisements to reach customers who live outside the area.</a:t>
            </a:r>
          </a:p>
          <a:p>
            <a:pPr lvl="1" eaLnBrk="1" hangingPunct="1"/>
            <a:r>
              <a:rPr lang="en-US" smtClean="0"/>
              <a:t>Take phone/fax orders and ship </a:t>
            </a:r>
            <a:br>
              <a:rPr lang="en-US" smtClean="0"/>
            </a:br>
            <a:r>
              <a:rPr lang="en-US" smtClean="0"/>
              <a:t>them directly to the customers.</a:t>
            </a:r>
          </a:p>
          <a:p>
            <a:pPr lvl="1" eaLnBrk="1" hangingPunct="1"/>
            <a:r>
              <a:rPr lang="en-US" smtClean="0"/>
              <a:t>Create a website.  Customers can </a:t>
            </a:r>
            <a:br>
              <a:rPr lang="en-US" smtClean="0"/>
            </a:br>
            <a:r>
              <a:rPr lang="en-US" smtClean="0"/>
              <a:t>learn about your products and </a:t>
            </a:r>
            <a:br>
              <a:rPr lang="en-US" smtClean="0"/>
            </a:br>
            <a:r>
              <a:rPr lang="en-US" smtClean="0"/>
              <a:t>make purchases online.</a:t>
            </a:r>
          </a:p>
        </p:txBody>
      </p:sp>
      <p:pic>
        <p:nvPicPr>
          <p:cNvPr id="15365" name="Picture 5" descr="http://www.presentermedia.com/files/clipart/00005000/5561/retail_check_out_counter_image_500_clr.png?animid=5561?ismember=?primaryhue=360?reflect=http://www.presentermedia.com/files/clipart/00005000/5561/retail_check_out_counter_reflect_500_clr.png?shad=http://www.presentermedia.com/files/clipart/00005000/5561/retail_check_out_counter_shadow_500_clr.png?userid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3638" y="4495800"/>
            <a:ext cx="2660650" cy="261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81750"/>
            <a:ext cx="2133600" cy="476250"/>
          </a:xfrm>
          <a:noFill/>
        </p:spPr>
        <p:txBody>
          <a:bodyPr/>
          <a:lstStyle/>
          <a:p>
            <a:fld id="{9137DF6B-6C24-425E-9C0E-26BEE23E0CA6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Distribute Goods and Services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534400" cy="4648200"/>
          </a:xfrm>
        </p:spPr>
        <p:txBody>
          <a:bodyPr/>
          <a:lstStyle/>
          <a:p>
            <a:pPr eaLnBrk="1" hangingPunct="1"/>
            <a:r>
              <a:rPr lang="en-US" b="1" i="1" u="sng" smtClean="0"/>
              <a:t>Service Business</a:t>
            </a:r>
          </a:p>
          <a:p>
            <a:pPr lvl="1" eaLnBrk="1" hangingPunct="1"/>
            <a:r>
              <a:rPr lang="en-US" smtClean="0"/>
              <a:t>Most sell their services directly to consumers</a:t>
            </a:r>
          </a:p>
          <a:p>
            <a:pPr lvl="1" eaLnBrk="1" hangingPunct="1"/>
            <a:r>
              <a:rPr lang="en-US" smtClean="0"/>
              <a:t>Single Direct Channel of Distribution</a:t>
            </a:r>
          </a:p>
          <a:p>
            <a:pPr lvl="1" eaLnBrk="1" hangingPunct="1"/>
            <a:r>
              <a:rPr lang="en-US" smtClean="0"/>
              <a:t>Production and consumption of a service happens all at once.</a:t>
            </a:r>
          </a:p>
          <a:p>
            <a:pPr lvl="1" eaLnBrk="1" hangingPunct="1"/>
            <a:r>
              <a:rPr lang="en-US" smtClean="0"/>
              <a:t>Needs to occur WHEN </a:t>
            </a:r>
            <a:br>
              <a:rPr lang="en-US" smtClean="0"/>
            </a:br>
            <a:r>
              <a:rPr lang="en-US" smtClean="0"/>
              <a:t>the consumer wants it.</a:t>
            </a:r>
            <a:br>
              <a:rPr lang="en-US" smtClean="0"/>
            </a:br>
            <a:endParaRPr lang="en-US" smtClean="0"/>
          </a:p>
          <a:p>
            <a:pPr lvl="1" eaLnBrk="1" hangingPunct="1"/>
            <a:r>
              <a:rPr lang="en-US" smtClean="0"/>
              <a:t>Electricians, Restaurant Owners, Lawyers</a:t>
            </a:r>
          </a:p>
          <a:p>
            <a:pPr lvl="1" eaLnBrk="1" hangingPunct="1"/>
            <a:r>
              <a:rPr lang="en-US" smtClean="0"/>
              <a:t>Deal directly with consumer wanting the service</a:t>
            </a:r>
          </a:p>
        </p:txBody>
      </p:sp>
      <p:pic>
        <p:nvPicPr>
          <p:cNvPr id="16389" name="Picture 5" descr="http://3.bp.blogspot.com/_YMjLaqQbqxE/THsd5LSJMEI/AAAAAAAABcw/oSl2t0eio_I/s1600/Hair_sal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3733800"/>
            <a:ext cx="2362200" cy="183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Data\Microsoft\Templates\005 ITB.pot</Template>
  <TotalTime>8896</TotalTime>
  <Words>967</Words>
  <Application>Microsoft Office PowerPoint</Application>
  <PresentationFormat>On-screen Show (4:3)</PresentationFormat>
  <Paragraphs>340</Paragraphs>
  <Slides>44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44</vt:i4>
      </vt:variant>
    </vt:vector>
  </HeadingPairs>
  <TitlesOfParts>
    <vt:vector size="49" baseType="lpstr">
      <vt:lpstr>4_Custom Design</vt:lpstr>
      <vt:lpstr>3_Custom Design</vt:lpstr>
      <vt:lpstr>2_Custom Design</vt:lpstr>
      <vt:lpstr>1_Custom Design</vt:lpstr>
      <vt:lpstr>Custom Design</vt:lpstr>
      <vt:lpstr>Entrepreneurship  Chapter 6</vt:lpstr>
      <vt:lpstr>Marketing Mix</vt:lpstr>
      <vt:lpstr>The Marketing Mix – Distribution </vt:lpstr>
      <vt:lpstr>Focus on Small Business</vt:lpstr>
      <vt:lpstr>Channels of Distribution</vt:lpstr>
      <vt:lpstr>Channels of Distribution</vt:lpstr>
      <vt:lpstr>Channel Options</vt:lpstr>
      <vt:lpstr>Distribute Goods and Services</vt:lpstr>
      <vt:lpstr>Distribute Goods and Services</vt:lpstr>
      <vt:lpstr>Distribute Goods and Services</vt:lpstr>
      <vt:lpstr>Physical Distribution</vt:lpstr>
      <vt:lpstr>Physical Distribution</vt:lpstr>
      <vt:lpstr>Physical Distribution</vt:lpstr>
      <vt:lpstr>Physical Distribution</vt:lpstr>
      <vt:lpstr>Where can you  find information?</vt:lpstr>
      <vt:lpstr>Benefits Gained </vt:lpstr>
      <vt:lpstr>Checkpoint Questions</vt:lpstr>
      <vt:lpstr>The Marketing Mix - Promotion</vt:lpstr>
      <vt:lpstr>Focus on Small Business</vt:lpstr>
      <vt:lpstr>Promotional Strategies</vt:lpstr>
      <vt:lpstr>Promotional Strategies </vt:lpstr>
      <vt:lpstr>Online Advertising</vt:lpstr>
      <vt:lpstr>Online Advertising</vt:lpstr>
      <vt:lpstr>Television Advertising</vt:lpstr>
      <vt:lpstr>Radio Advertising</vt:lpstr>
      <vt:lpstr>Newspaper</vt:lpstr>
      <vt:lpstr>Telephone Directory Advertising</vt:lpstr>
      <vt:lpstr>Direct-Mail Advertising</vt:lpstr>
      <vt:lpstr>Magazine Advertising</vt:lpstr>
      <vt:lpstr>Outdoor  Advertising</vt:lpstr>
      <vt:lpstr>Transit  Advertising</vt:lpstr>
      <vt:lpstr>Promotional Strategies Publicity</vt:lpstr>
      <vt:lpstr>Publicity</vt:lpstr>
      <vt:lpstr>Publicity</vt:lpstr>
      <vt:lpstr>Publicity</vt:lpstr>
      <vt:lpstr>Checkpoint Questions</vt:lpstr>
      <vt:lpstr>Selling &amp; Promoting</vt:lpstr>
      <vt:lpstr>Focus on Small Business</vt:lpstr>
      <vt:lpstr>Promotional Strategies Selling</vt:lpstr>
      <vt:lpstr>Selling Determine Customer Needs &amp; Wants</vt:lpstr>
      <vt:lpstr>Selling Determine Customer Needs &amp; Wants</vt:lpstr>
      <vt:lpstr>Selling Determine Customer Needs &amp; Wants</vt:lpstr>
      <vt:lpstr>Promotional Strategies Sales Promotion</vt:lpstr>
      <vt:lpstr>Checkpoint 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Sundling, Jessica</dc:creator>
  <cp:lastModifiedBy>jsundlin</cp:lastModifiedBy>
  <cp:revision>928</cp:revision>
  <dcterms:created xsi:type="dcterms:W3CDTF">2005-03-02T01:31:49Z</dcterms:created>
  <dcterms:modified xsi:type="dcterms:W3CDTF">2013-02-25T13:50:49Z</dcterms:modified>
</cp:coreProperties>
</file>